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71" r:id="rId5"/>
    <p:sldId id="268" r:id="rId6"/>
    <p:sldId id="275" r:id="rId7"/>
    <p:sldId id="260" r:id="rId8"/>
    <p:sldId id="266" r:id="rId9"/>
    <p:sldId id="272" r:id="rId10"/>
    <p:sldId id="273" r:id="rId11"/>
    <p:sldId id="276" r:id="rId12"/>
    <p:sldId id="277" r:id="rId13"/>
    <p:sldId id="278" r:id="rId14"/>
    <p:sldId id="279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468" autoAdjust="0"/>
  </p:normalViewPr>
  <p:slideViewPr>
    <p:cSldViewPr snapToGrid="0" snapToObjects="1">
      <p:cViewPr>
        <p:scale>
          <a:sx n="75" d="100"/>
          <a:sy n="75" d="100"/>
        </p:scale>
        <p:origin x="-197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Student</a:t>
            </a:r>
            <a:r>
              <a:rPr lang="en-US" baseline="0" dirty="0"/>
              <a:t>  use </a:t>
            </a:r>
            <a:r>
              <a:rPr lang="en-US" baseline="0" dirty="0" smtClean="0"/>
              <a:t>of Mobile Technology</a:t>
            </a:r>
            <a:endParaRPr lang="en-US" dirty="0"/>
          </a:p>
        </c:rich>
      </c:tx>
      <c:layout>
        <c:manualLayout>
          <c:xMode val="edge"/>
          <c:yMode val="edge"/>
          <c:x val="0.211332144802654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70678700539791"/>
          <c:y val="0.127955089336789"/>
          <c:w val="0.580942405784183"/>
          <c:h val="0.6376053007945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Smartphones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Personal</c:v>
                </c:pt>
                <c:pt idx="1">
                  <c:v>Academic</c:v>
                </c:pt>
                <c:pt idx="2">
                  <c:v>Both</c:v>
                </c:pt>
                <c:pt idx="3">
                  <c:v>Do not use</c:v>
                </c:pt>
                <c:pt idx="4">
                  <c:v>No answer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2.0</c:v>
                </c:pt>
                <c:pt idx="2">
                  <c:v>61.0</c:v>
                </c:pt>
                <c:pt idx="3">
                  <c:v>4.0</c:v>
                </c:pt>
                <c:pt idx="4">
                  <c:v>1.0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Tablets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Personal</c:v>
                </c:pt>
                <c:pt idx="1">
                  <c:v>Academic</c:v>
                </c:pt>
                <c:pt idx="2">
                  <c:v>Both</c:v>
                </c:pt>
                <c:pt idx="3">
                  <c:v>Do not use</c:v>
                </c:pt>
                <c:pt idx="4">
                  <c:v>No answer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7.0</c:v>
                </c:pt>
                <c:pt idx="1">
                  <c:v>2.0</c:v>
                </c:pt>
                <c:pt idx="2">
                  <c:v>34.0</c:v>
                </c:pt>
                <c:pt idx="3">
                  <c:v>27.0</c:v>
                </c:pt>
                <c:pt idx="4">
                  <c:v>30.0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Pocket PCs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Personal</c:v>
                </c:pt>
                <c:pt idx="1">
                  <c:v>Academic</c:v>
                </c:pt>
                <c:pt idx="2">
                  <c:v>Both</c:v>
                </c:pt>
                <c:pt idx="3">
                  <c:v>Do not use</c:v>
                </c:pt>
                <c:pt idx="4">
                  <c:v>No answer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4.0</c:v>
                </c:pt>
                <c:pt idx="1">
                  <c:v>4.0</c:v>
                </c:pt>
                <c:pt idx="2">
                  <c:v>4.0</c:v>
                </c:pt>
                <c:pt idx="3">
                  <c:v>56.0</c:v>
                </c:pt>
                <c:pt idx="4">
                  <c:v>32.0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9766008"/>
        <c:axId val="2139771000"/>
      </c:barChart>
      <c:catAx>
        <c:axId val="21397660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N=</a:t>
                </a:r>
                <a:r>
                  <a:rPr lang="en-US" baseline="0"/>
                  <a:t> 57</a:t>
                </a:r>
                <a:endParaRPr lang="en-US"/>
              </a:p>
            </c:rich>
          </c:tx>
          <c:layout/>
          <c:overlay val="0"/>
        </c:title>
        <c:majorTickMark val="none"/>
        <c:minorTickMark val="none"/>
        <c:tickLblPos val="nextTo"/>
        <c:crossAx val="2139771000"/>
        <c:crosses val="autoZero"/>
        <c:auto val="1"/>
        <c:lblAlgn val="ctr"/>
        <c:lblOffset val="100"/>
        <c:noMultiLvlLbl val="0"/>
      </c:catAx>
      <c:valAx>
        <c:axId val="2139771000"/>
        <c:scaling>
          <c:orientation val="minMax"/>
          <c:max val="10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Percent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397660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Educator</a:t>
            </a:r>
            <a:r>
              <a:rPr lang="en-US" baseline="0" dirty="0" smtClean="0"/>
              <a:t> use </a:t>
            </a:r>
            <a:r>
              <a:rPr lang="en-US" baseline="0" dirty="0"/>
              <a:t>of </a:t>
            </a:r>
            <a:r>
              <a:rPr lang="en-US" baseline="0" dirty="0" smtClean="0"/>
              <a:t>Mobile Technology</a:t>
            </a:r>
            <a:endParaRPr lang="en-US" dirty="0"/>
          </a:p>
        </c:rich>
      </c:tx>
      <c:layout>
        <c:manualLayout>
          <c:xMode val="edge"/>
          <c:yMode val="edge"/>
          <c:x val="0.264011538652008"/>
          <c:y val="0.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2376813747338"/>
          <c:y val="0.127955089336789"/>
          <c:w val="0.599810330312485"/>
          <c:h val="0.6230936929886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Smartphones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Personal</c:v>
                </c:pt>
                <c:pt idx="1">
                  <c:v>Academic</c:v>
                </c:pt>
                <c:pt idx="2">
                  <c:v>Both</c:v>
                </c:pt>
                <c:pt idx="3">
                  <c:v>Do not use</c:v>
                </c:pt>
                <c:pt idx="4">
                  <c:v>No answer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46.0</c:v>
                </c:pt>
                <c:pt idx="1">
                  <c:v>3.0</c:v>
                </c:pt>
                <c:pt idx="2">
                  <c:v>39.0</c:v>
                </c:pt>
                <c:pt idx="3">
                  <c:v>12.0</c:v>
                </c:pt>
                <c:pt idx="4">
                  <c:v>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Tablets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Personal</c:v>
                </c:pt>
                <c:pt idx="1">
                  <c:v>Academic</c:v>
                </c:pt>
                <c:pt idx="2">
                  <c:v>Both</c:v>
                </c:pt>
                <c:pt idx="3">
                  <c:v>Do not use</c:v>
                </c:pt>
                <c:pt idx="4">
                  <c:v>No answer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33.0</c:v>
                </c:pt>
                <c:pt idx="1">
                  <c:v>6.0</c:v>
                </c:pt>
                <c:pt idx="2">
                  <c:v>22.0</c:v>
                </c:pt>
                <c:pt idx="3">
                  <c:v>24.0</c:v>
                </c:pt>
                <c:pt idx="4">
                  <c:v>15.0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Pocket PCs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Personal</c:v>
                </c:pt>
                <c:pt idx="1">
                  <c:v>Academic</c:v>
                </c:pt>
                <c:pt idx="2">
                  <c:v>Both</c:v>
                </c:pt>
                <c:pt idx="3">
                  <c:v>Do not use</c:v>
                </c:pt>
                <c:pt idx="4">
                  <c:v>No answer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0.0</c:v>
                </c:pt>
                <c:pt idx="1">
                  <c:v>9.0</c:v>
                </c:pt>
                <c:pt idx="2">
                  <c:v>6.0</c:v>
                </c:pt>
                <c:pt idx="3">
                  <c:v>52.0</c:v>
                </c:pt>
                <c:pt idx="4">
                  <c:v>33.0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2144451880"/>
        <c:axId val="2144457608"/>
      </c:barChart>
      <c:catAx>
        <c:axId val="21444518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baseline="0" dirty="0" smtClean="0"/>
                  <a:t> </a:t>
                </a:r>
                <a:endParaRPr lang="en-US" baseline="0" dirty="0"/>
              </a:p>
              <a:p>
                <a:pPr>
                  <a:defRPr/>
                </a:pPr>
                <a:r>
                  <a:rPr lang="en-US" baseline="0" dirty="0"/>
                  <a:t>N = 33</a:t>
                </a:r>
                <a:endParaRPr lang="en-US" dirty="0"/>
              </a:p>
            </c:rich>
          </c:tx>
          <c:layout/>
          <c:overlay val="0"/>
        </c:title>
        <c:majorTickMark val="none"/>
        <c:minorTickMark val="none"/>
        <c:tickLblPos val="nextTo"/>
        <c:crossAx val="2144457608"/>
        <c:crosses val="autoZero"/>
        <c:auto val="1"/>
        <c:lblAlgn val="ctr"/>
        <c:lblOffset val="100"/>
        <c:noMultiLvlLbl val="0"/>
      </c:catAx>
      <c:valAx>
        <c:axId val="2144457608"/>
        <c:scaling>
          <c:orientation val="minMax"/>
          <c:max val="100.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</a:t>
                </a:r>
                <a:r>
                  <a:rPr lang="en-US" baseline="0"/>
                  <a:t> 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44451880"/>
        <c:crosses val="autoZero"/>
        <c:crossBetween val="between"/>
        <c:majorUnit val="10.0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204C35-3084-484F-B827-3B1B1499FA24}" type="doc">
      <dgm:prSet loTypeId="urn:microsoft.com/office/officeart/2005/8/layout/radial6" loCatId="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F29D2BC-33FD-104D-9A1A-47EB7C3D4516}">
      <dgm:prSet phldrT="[Text]"/>
      <dgm:spPr/>
      <dgm:t>
        <a:bodyPr/>
        <a:lstStyle/>
        <a:p>
          <a:r>
            <a:rPr lang="en-US" dirty="0" smtClean="0"/>
            <a:t>Dental Hygiene Process of Care</a:t>
          </a:r>
          <a:endParaRPr lang="en-US" dirty="0"/>
        </a:p>
      </dgm:t>
    </dgm:pt>
    <dgm:pt modelId="{7D92F8CA-044D-7B4E-A8FF-604C565340DA}" type="parTrans" cxnId="{A9FF4581-0DAF-E74B-A634-2681F94F61CA}">
      <dgm:prSet/>
      <dgm:spPr/>
      <dgm:t>
        <a:bodyPr/>
        <a:lstStyle/>
        <a:p>
          <a:endParaRPr lang="en-US"/>
        </a:p>
      </dgm:t>
    </dgm:pt>
    <dgm:pt modelId="{632D9361-3AEE-F94D-82FE-C2DED924B2D2}" type="sibTrans" cxnId="{A9FF4581-0DAF-E74B-A634-2681F94F61CA}">
      <dgm:prSet/>
      <dgm:spPr/>
      <dgm:t>
        <a:bodyPr/>
        <a:lstStyle/>
        <a:p>
          <a:endParaRPr lang="en-US"/>
        </a:p>
      </dgm:t>
    </dgm:pt>
    <dgm:pt modelId="{DF1FACDE-A925-5E41-9903-ED1EC59BAE1F}">
      <dgm:prSet phldrT="[Text]"/>
      <dgm:spPr/>
      <dgm:t>
        <a:bodyPr/>
        <a:lstStyle/>
        <a:p>
          <a:r>
            <a:rPr lang="en-US" dirty="0" smtClean="0">
              <a:latin typeface="Arial"/>
              <a:cs typeface="Arial"/>
            </a:rPr>
            <a:t>Assessment</a:t>
          </a:r>
          <a:endParaRPr lang="en-US" dirty="0">
            <a:latin typeface="Arial"/>
            <a:cs typeface="Arial"/>
          </a:endParaRPr>
        </a:p>
      </dgm:t>
    </dgm:pt>
    <dgm:pt modelId="{D220EDF6-19D0-2F41-8227-0581F9334BE2}" type="parTrans" cxnId="{53F89040-B6D7-454C-9FAB-A05EAC85A7F0}">
      <dgm:prSet/>
      <dgm:spPr/>
      <dgm:t>
        <a:bodyPr/>
        <a:lstStyle/>
        <a:p>
          <a:endParaRPr lang="en-US"/>
        </a:p>
      </dgm:t>
    </dgm:pt>
    <dgm:pt modelId="{13E191BA-3741-4D4C-B676-AD6155D95A27}" type="sibTrans" cxnId="{53F89040-B6D7-454C-9FAB-A05EAC85A7F0}">
      <dgm:prSet/>
      <dgm:spPr/>
      <dgm:t>
        <a:bodyPr/>
        <a:lstStyle/>
        <a:p>
          <a:endParaRPr lang="en-US"/>
        </a:p>
      </dgm:t>
    </dgm:pt>
    <dgm:pt modelId="{01353268-2FA6-C84D-9EA6-2F0FCB6CD30C}">
      <dgm:prSet phldrT="[Text]"/>
      <dgm:spPr/>
      <dgm:t>
        <a:bodyPr/>
        <a:lstStyle/>
        <a:p>
          <a:r>
            <a:rPr lang="en-US" dirty="0" smtClean="0">
              <a:latin typeface="Arial"/>
              <a:cs typeface="Arial"/>
            </a:rPr>
            <a:t>Planning</a:t>
          </a:r>
          <a:endParaRPr lang="en-US" dirty="0">
            <a:latin typeface="Arial"/>
            <a:cs typeface="Arial"/>
          </a:endParaRPr>
        </a:p>
      </dgm:t>
    </dgm:pt>
    <dgm:pt modelId="{B2FEF577-FF86-D64B-87B1-32DCE6944CAE}" type="parTrans" cxnId="{AEEDA7ED-7035-F641-8E45-A88BC7E7FD43}">
      <dgm:prSet/>
      <dgm:spPr/>
      <dgm:t>
        <a:bodyPr/>
        <a:lstStyle/>
        <a:p>
          <a:endParaRPr lang="en-US"/>
        </a:p>
      </dgm:t>
    </dgm:pt>
    <dgm:pt modelId="{67987F1A-59C4-CD40-A79E-E3AA558B6A73}" type="sibTrans" cxnId="{AEEDA7ED-7035-F641-8E45-A88BC7E7FD43}">
      <dgm:prSet/>
      <dgm:spPr/>
      <dgm:t>
        <a:bodyPr/>
        <a:lstStyle/>
        <a:p>
          <a:endParaRPr lang="en-US"/>
        </a:p>
      </dgm:t>
    </dgm:pt>
    <dgm:pt modelId="{61B8E0C7-4EB6-7945-A5C1-BAF6B030F4FC}">
      <dgm:prSet phldrT="[Text]"/>
      <dgm:spPr/>
      <dgm:t>
        <a:bodyPr/>
        <a:lstStyle/>
        <a:p>
          <a:r>
            <a:rPr lang="en-US" dirty="0" smtClean="0"/>
            <a:t>Implementation</a:t>
          </a:r>
          <a:endParaRPr lang="en-US" dirty="0"/>
        </a:p>
      </dgm:t>
    </dgm:pt>
    <dgm:pt modelId="{CFC9D629-5359-2F4C-B7EA-5A4C744A2ADB}" type="parTrans" cxnId="{38CD9FE2-D238-D44A-A8DC-854CB5944F71}">
      <dgm:prSet/>
      <dgm:spPr/>
      <dgm:t>
        <a:bodyPr/>
        <a:lstStyle/>
        <a:p>
          <a:endParaRPr lang="en-US"/>
        </a:p>
      </dgm:t>
    </dgm:pt>
    <dgm:pt modelId="{93FC1C12-6895-7A4C-AD13-026AD0D5D6B6}" type="sibTrans" cxnId="{38CD9FE2-D238-D44A-A8DC-854CB5944F71}">
      <dgm:prSet/>
      <dgm:spPr/>
      <dgm:t>
        <a:bodyPr/>
        <a:lstStyle/>
        <a:p>
          <a:endParaRPr lang="en-US"/>
        </a:p>
      </dgm:t>
    </dgm:pt>
    <dgm:pt modelId="{E873EA75-9BAB-C34F-AA99-F9FB64EB8A9F}">
      <dgm:prSet phldrT="[Text]"/>
      <dgm:spPr/>
      <dgm:t>
        <a:bodyPr/>
        <a:lstStyle/>
        <a:p>
          <a:r>
            <a:rPr lang="en-US" dirty="0" smtClean="0"/>
            <a:t>Evaluation</a:t>
          </a:r>
          <a:endParaRPr lang="en-US" dirty="0"/>
        </a:p>
      </dgm:t>
    </dgm:pt>
    <dgm:pt modelId="{5518AAEB-1648-6340-A0E5-E36218EBF50D}" type="parTrans" cxnId="{A55D663F-90E2-5346-8169-BF782DD0C89D}">
      <dgm:prSet/>
      <dgm:spPr/>
      <dgm:t>
        <a:bodyPr/>
        <a:lstStyle/>
        <a:p>
          <a:endParaRPr lang="en-US"/>
        </a:p>
      </dgm:t>
    </dgm:pt>
    <dgm:pt modelId="{906FEEFC-FB5B-8E40-B18B-6980278C4FEF}" type="sibTrans" cxnId="{A55D663F-90E2-5346-8169-BF782DD0C89D}">
      <dgm:prSet/>
      <dgm:spPr/>
      <dgm:t>
        <a:bodyPr/>
        <a:lstStyle/>
        <a:p>
          <a:endParaRPr lang="en-US"/>
        </a:p>
      </dgm:t>
    </dgm:pt>
    <dgm:pt modelId="{F144BE48-1F69-C44A-B7F2-3EF7CF237C13}" type="pres">
      <dgm:prSet presAssocID="{18204C35-3084-484F-B827-3B1B1499FA2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9B2B391-C650-3648-A2C5-6D5A2DA90DFF}" type="pres">
      <dgm:prSet presAssocID="{CF29D2BC-33FD-104D-9A1A-47EB7C3D4516}" presName="centerShape" presStyleLbl="node0" presStyleIdx="0" presStyleCnt="1"/>
      <dgm:spPr/>
      <dgm:t>
        <a:bodyPr/>
        <a:lstStyle/>
        <a:p>
          <a:endParaRPr lang="en-US"/>
        </a:p>
      </dgm:t>
    </dgm:pt>
    <dgm:pt modelId="{E332CDBD-7F7E-2F4E-B0A8-3B582094B9DD}" type="pres">
      <dgm:prSet presAssocID="{DF1FACDE-A925-5E41-9903-ED1EC59BAE1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179447-44A5-A540-93C5-470481976BD6}" type="pres">
      <dgm:prSet presAssocID="{DF1FACDE-A925-5E41-9903-ED1EC59BAE1F}" presName="dummy" presStyleCnt="0"/>
      <dgm:spPr/>
    </dgm:pt>
    <dgm:pt modelId="{4FD01C6C-66E8-684D-9565-418EE65610D0}" type="pres">
      <dgm:prSet presAssocID="{13E191BA-3741-4D4C-B676-AD6155D95A27}" presName="sibTrans" presStyleLbl="sibTrans2D1" presStyleIdx="0" presStyleCnt="4"/>
      <dgm:spPr/>
      <dgm:t>
        <a:bodyPr/>
        <a:lstStyle/>
        <a:p>
          <a:endParaRPr lang="en-US"/>
        </a:p>
      </dgm:t>
    </dgm:pt>
    <dgm:pt modelId="{80697B05-FD18-4D43-9E7C-EB9671301BE4}" type="pres">
      <dgm:prSet presAssocID="{01353268-2FA6-C84D-9EA6-2F0FCB6CD30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54C972-5A34-0D44-9971-7C19661E3391}" type="pres">
      <dgm:prSet presAssocID="{01353268-2FA6-C84D-9EA6-2F0FCB6CD30C}" presName="dummy" presStyleCnt="0"/>
      <dgm:spPr/>
    </dgm:pt>
    <dgm:pt modelId="{CB4B8160-8B4D-804D-A9E3-3D2AF40F9264}" type="pres">
      <dgm:prSet presAssocID="{67987F1A-59C4-CD40-A79E-E3AA558B6A73}" presName="sibTrans" presStyleLbl="sibTrans2D1" presStyleIdx="1" presStyleCnt="4"/>
      <dgm:spPr/>
      <dgm:t>
        <a:bodyPr/>
        <a:lstStyle/>
        <a:p>
          <a:endParaRPr lang="en-US"/>
        </a:p>
      </dgm:t>
    </dgm:pt>
    <dgm:pt modelId="{1A894383-7C7F-DD45-889C-17B1249935AE}" type="pres">
      <dgm:prSet presAssocID="{61B8E0C7-4EB6-7945-A5C1-BAF6B030F4F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796F81-1F3F-2745-8BDC-16EB4B9809CF}" type="pres">
      <dgm:prSet presAssocID="{61B8E0C7-4EB6-7945-A5C1-BAF6B030F4FC}" presName="dummy" presStyleCnt="0"/>
      <dgm:spPr/>
    </dgm:pt>
    <dgm:pt modelId="{8BFC4219-A543-AD4C-821E-F102CB8A6A08}" type="pres">
      <dgm:prSet presAssocID="{93FC1C12-6895-7A4C-AD13-026AD0D5D6B6}" presName="sibTrans" presStyleLbl="sibTrans2D1" presStyleIdx="2" presStyleCnt="4"/>
      <dgm:spPr/>
      <dgm:t>
        <a:bodyPr/>
        <a:lstStyle/>
        <a:p>
          <a:endParaRPr lang="en-US"/>
        </a:p>
      </dgm:t>
    </dgm:pt>
    <dgm:pt modelId="{1BC91093-5998-984C-B498-8E021D762806}" type="pres">
      <dgm:prSet presAssocID="{E873EA75-9BAB-C34F-AA99-F9FB64EB8A9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739D09-5D31-E142-854C-D2D05EB8460E}" type="pres">
      <dgm:prSet presAssocID="{E873EA75-9BAB-C34F-AA99-F9FB64EB8A9F}" presName="dummy" presStyleCnt="0"/>
      <dgm:spPr/>
    </dgm:pt>
    <dgm:pt modelId="{61487DB1-BD9B-AA40-96DF-3DB1BE9FD01F}" type="pres">
      <dgm:prSet presAssocID="{906FEEFC-FB5B-8E40-B18B-6980278C4FEF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A9FF4581-0DAF-E74B-A634-2681F94F61CA}" srcId="{18204C35-3084-484F-B827-3B1B1499FA24}" destId="{CF29D2BC-33FD-104D-9A1A-47EB7C3D4516}" srcOrd="0" destOrd="0" parTransId="{7D92F8CA-044D-7B4E-A8FF-604C565340DA}" sibTransId="{632D9361-3AEE-F94D-82FE-C2DED924B2D2}"/>
    <dgm:cxn modelId="{347D010B-583F-2043-8DBC-07794D36A065}" type="presOf" srcId="{E873EA75-9BAB-C34F-AA99-F9FB64EB8A9F}" destId="{1BC91093-5998-984C-B498-8E021D762806}" srcOrd="0" destOrd="0" presId="urn:microsoft.com/office/officeart/2005/8/layout/radial6"/>
    <dgm:cxn modelId="{3A2E4B34-E886-E34F-A6F7-7273DD13ABC5}" type="presOf" srcId="{CF29D2BC-33FD-104D-9A1A-47EB7C3D4516}" destId="{69B2B391-C650-3648-A2C5-6D5A2DA90DFF}" srcOrd="0" destOrd="0" presId="urn:microsoft.com/office/officeart/2005/8/layout/radial6"/>
    <dgm:cxn modelId="{D99EC457-CEDC-7F40-8A97-02D65B8BFAFB}" type="presOf" srcId="{906FEEFC-FB5B-8E40-B18B-6980278C4FEF}" destId="{61487DB1-BD9B-AA40-96DF-3DB1BE9FD01F}" srcOrd="0" destOrd="0" presId="urn:microsoft.com/office/officeart/2005/8/layout/radial6"/>
    <dgm:cxn modelId="{4B2AF777-2E1B-A345-B739-7482959E5A2E}" type="presOf" srcId="{61B8E0C7-4EB6-7945-A5C1-BAF6B030F4FC}" destId="{1A894383-7C7F-DD45-889C-17B1249935AE}" srcOrd="0" destOrd="0" presId="urn:microsoft.com/office/officeart/2005/8/layout/radial6"/>
    <dgm:cxn modelId="{BDBFA18D-BF4C-1C49-B8B5-7F150F89D1BF}" type="presOf" srcId="{DF1FACDE-A925-5E41-9903-ED1EC59BAE1F}" destId="{E332CDBD-7F7E-2F4E-B0A8-3B582094B9DD}" srcOrd="0" destOrd="0" presId="urn:microsoft.com/office/officeart/2005/8/layout/radial6"/>
    <dgm:cxn modelId="{53F89040-B6D7-454C-9FAB-A05EAC85A7F0}" srcId="{CF29D2BC-33FD-104D-9A1A-47EB7C3D4516}" destId="{DF1FACDE-A925-5E41-9903-ED1EC59BAE1F}" srcOrd="0" destOrd="0" parTransId="{D220EDF6-19D0-2F41-8227-0581F9334BE2}" sibTransId="{13E191BA-3741-4D4C-B676-AD6155D95A27}"/>
    <dgm:cxn modelId="{B678F643-5241-D740-AFEE-35EB29917A2D}" type="presOf" srcId="{13E191BA-3741-4D4C-B676-AD6155D95A27}" destId="{4FD01C6C-66E8-684D-9565-418EE65610D0}" srcOrd="0" destOrd="0" presId="urn:microsoft.com/office/officeart/2005/8/layout/radial6"/>
    <dgm:cxn modelId="{AEEDA7ED-7035-F641-8E45-A88BC7E7FD43}" srcId="{CF29D2BC-33FD-104D-9A1A-47EB7C3D4516}" destId="{01353268-2FA6-C84D-9EA6-2F0FCB6CD30C}" srcOrd="1" destOrd="0" parTransId="{B2FEF577-FF86-D64B-87B1-32DCE6944CAE}" sibTransId="{67987F1A-59C4-CD40-A79E-E3AA558B6A73}"/>
    <dgm:cxn modelId="{38CD9FE2-D238-D44A-A8DC-854CB5944F71}" srcId="{CF29D2BC-33FD-104D-9A1A-47EB7C3D4516}" destId="{61B8E0C7-4EB6-7945-A5C1-BAF6B030F4FC}" srcOrd="2" destOrd="0" parTransId="{CFC9D629-5359-2F4C-B7EA-5A4C744A2ADB}" sibTransId="{93FC1C12-6895-7A4C-AD13-026AD0D5D6B6}"/>
    <dgm:cxn modelId="{C56E7946-FD20-D341-B1C2-43F46165DF31}" type="presOf" srcId="{93FC1C12-6895-7A4C-AD13-026AD0D5D6B6}" destId="{8BFC4219-A543-AD4C-821E-F102CB8A6A08}" srcOrd="0" destOrd="0" presId="urn:microsoft.com/office/officeart/2005/8/layout/radial6"/>
    <dgm:cxn modelId="{A55D663F-90E2-5346-8169-BF782DD0C89D}" srcId="{CF29D2BC-33FD-104D-9A1A-47EB7C3D4516}" destId="{E873EA75-9BAB-C34F-AA99-F9FB64EB8A9F}" srcOrd="3" destOrd="0" parTransId="{5518AAEB-1648-6340-A0E5-E36218EBF50D}" sibTransId="{906FEEFC-FB5B-8E40-B18B-6980278C4FEF}"/>
    <dgm:cxn modelId="{2679EF9C-76EB-EC42-88C6-CCD8BF0AD8C1}" type="presOf" srcId="{18204C35-3084-484F-B827-3B1B1499FA24}" destId="{F144BE48-1F69-C44A-B7F2-3EF7CF237C13}" srcOrd="0" destOrd="0" presId="urn:microsoft.com/office/officeart/2005/8/layout/radial6"/>
    <dgm:cxn modelId="{759DEA7B-36CB-AC4A-B200-55984F016D94}" type="presOf" srcId="{01353268-2FA6-C84D-9EA6-2F0FCB6CD30C}" destId="{80697B05-FD18-4D43-9E7C-EB9671301BE4}" srcOrd="0" destOrd="0" presId="urn:microsoft.com/office/officeart/2005/8/layout/radial6"/>
    <dgm:cxn modelId="{E59D8C13-3AD6-7845-A5BA-98A214963469}" type="presOf" srcId="{67987F1A-59C4-CD40-A79E-E3AA558B6A73}" destId="{CB4B8160-8B4D-804D-A9E3-3D2AF40F9264}" srcOrd="0" destOrd="0" presId="urn:microsoft.com/office/officeart/2005/8/layout/radial6"/>
    <dgm:cxn modelId="{DC005D9B-9EF3-9848-B93C-AA0AA142512C}" type="presParOf" srcId="{F144BE48-1F69-C44A-B7F2-3EF7CF237C13}" destId="{69B2B391-C650-3648-A2C5-6D5A2DA90DFF}" srcOrd="0" destOrd="0" presId="urn:microsoft.com/office/officeart/2005/8/layout/radial6"/>
    <dgm:cxn modelId="{B807182B-5DBA-8E4C-8AE1-AD4CBD1B2BF2}" type="presParOf" srcId="{F144BE48-1F69-C44A-B7F2-3EF7CF237C13}" destId="{E332CDBD-7F7E-2F4E-B0A8-3B582094B9DD}" srcOrd="1" destOrd="0" presId="urn:microsoft.com/office/officeart/2005/8/layout/radial6"/>
    <dgm:cxn modelId="{A058FF41-6B4F-574E-AFD2-ABCA3732A3E1}" type="presParOf" srcId="{F144BE48-1F69-C44A-B7F2-3EF7CF237C13}" destId="{3A179447-44A5-A540-93C5-470481976BD6}" srcOrd="2" destOrd="0" presId="urn:microsoft.com/office/officeart/2005/8/layout/radial6"/>
    <dgm:cxn modelId="{6D6AB698-032B-6441-9460-DFEC427AE5F0}" type="presParOf" srcId="{F144BE48-1F69-C44A-B7F2-3EF7CF237C13}" destId="{4FD01C6C-66E8-684D-9565-418EE65610D0}" srcOrd="3" destOrd="0" presId="urn:microsoft.com/office/officeart/2005/8/layout/radial6"/>
    <dgm:cxn modelId="{B7DFFF64-AAFD-1E42-A520-EBE5A6B94510}" type="presParOf" srcId="{F144BE48-1F69-C44A-B7F2-3EF7CF237C13}" destId="{80697B05-FD18-4D43-9E7C-EB9671301BE4}" srcOrd="4" destOrd="0" presId="urn:microsoft.com/office/officeart/2005/8/layout/radial6"/>
    <dgm:cxn modelId="{9281933D-F1B2-7D4C-80BF-2A0EF3B4D1AD}" type="presParOf" srcId="{F144BE48-1F69-C44A-B7F2-3EF7CF237C13}" destId="{9654C972-5A34-0D44-9971-7C19661E3391}" srcOrd="5" destOrd="0" presId="urn:microsoft.com/office/officeart/2005/8/layout/radial6"/>
    <dgm:cxn modelId="{E8F73A8A-1D80-224C-8AFC-48156C74413D}" type="presParOf" srcId="{F144BE48-1F69-C44A-B7F2-3EF7CF237C13}" destId="{CB4B8160-8B4D-804D-A9E3-3D2AF40F9264}" srcOrd="6" destOrd="0" presId="urn:microsoft.com/office/officeart/2005/8/layout/radial6"/>
    <dgm:cxn modelId="{DA8A367A-B811-274B-90B8-965A722C6493}" type="presParOf" srcId="{F144BE48-1F69-C44A-B7F2-3EF7CF237C13}" destId="{1A894383-7C7F-DD45-889C-17B1249935AE}" srcOrd="7" destOrd="0" presId="urn:microsoft.com/office/officeart/2005/8/layout/radial6"/>
    <dgm:cxn modelId="{46C5F73C-02FB-6440-A78B-5739F192CE97}" type="presParOf" srcId="{F144BE48-1F69-C44A-B7F2-3EF7CF237C13}" destId="{2D796F81-1F3F-2745-8BDC-16EB4B9809CF}" srcOrd="8" destOrd="0" presId="urn:microsoft.com/office/officeart/2005/8/layout/radial6"/>
    <dgm:cxn modelId="{3B67E61D-20C6-F647-B01F-4F8A59F4FE56}" type="presParOf" srcId="{F144BE48-1F69-C44A-B7F2-3EF7CF237C13}" destId="{8BFC4219-A543-AD4C-821E-F102CB8A6A08}" srcOrd="9" destOrd="0" presId="urn:microsoft.com/office/officeart/2005/8/layout/radial6"/>
    <dgm:cxn modelId="{BB9D1E0D-B47C-E045-B6FC-64EDBDFA387F}" type="presParOf" srcId="{F144BE48-1F69-C44A-B7F2-3EF7CF237C13}" destId="{1BC91093-5998-984C-B498-8E021D762806}" srcOrd="10" destOrd="0" presId="urn:microsoft.com/office/officeart/2005/8/layout/radial6"/>
    <dgm:cxn modelId="{D922E4E3-1836-8B49-85CC-2956EDBCA12A}" type="presParOf" srcId="{F144BE48-1F69-C44A-B7F2-3EF7CF237C13}" destId="{DA739D09-5D31-E142-854C-D2D05EB8460E}" srcOrd="11" destOrd="0" presId="urn:microsoft.com/office/officeart/2005/8/layout/radial6"/>
    <dgm:cxn modelId="{14C0351C-B6B8-454B-9BCA-458B6B1CCF94}" type="presParOf" srcId="{F144BE48-1F69-C44A-B7F2-3EF7CF237C13}" destId="{61487DB1-BD9B-AA40-96DF-3DB1BE9FD01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487DB1-BD9B-AA40-96DF-3DB1BE9FD01F}">
      <dsp:nvSpPr>
        <dsp:cNvPr id="0" name=""/>
        <dsp:cNvSpPr/>
      </dsp:nvSpPr>
      <dsp:spPr>
        <a:xfrm>
          <a:off x="535674" y="677755"/>
          <a:ext cx="3568384" cy="3568384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BFC4219-A543-AD4C-821E-F102CB8A6A08}">
      <dsp:nvSpPr>
        <dsp:cNvPr id="0" name=""/>
        <dsp:cNvSpPr/>
      </dsp:nvSpPr>
      <dsp:spPr>
        <a:xfrm>
          <a:off x="535674" y="677755"/>
          <a:ext cx="3568384" cy="3568384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B4B8160-8B4D-804D-A9E3-3D2AF40F9264}">
      <dsp:nvSpPr>
        <dsp:cNvPr id="0" name=""/>
        <dsp:cNvSpPr/>
      </dsp:nvSpPr>
      <dsp:spPr>
        <a:xfrm>
          <a:off x="535674" y="677755"/>
          <a:ext cx="3568384" cy="3568384"/>
        </a:xfrm>
        <a:prstGeom prst="blockArc">
          <a:avLst>
            <a:gd name="adj1" fmla="val 0"/>
            <a:gd name="adj2" fmla="val 5400000"/>
            <a:gd name="adj3" fmla="val 464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FD01C6C-66E8-684D-9565-418EE65610D0}">
      <dsp:nvSpPr>
        <dsp:cNvPr id="0" name=""/>
        <dsp:cNvSpPr/>
      </dsp:nvSpPr>
      <dsp:spPr>
        <a:xfrm>
          <a:off x="535674" y="677755"/>
          <a:ext cx="3568384" cy="3568384"/>
        </a:xfrm>
        <a:prstGeom prst="blockArc">
          <a:avLst>
            <a:gd name="adj1" fmla="val 16200000"/>
            <a:gd name="adj2" fmla="val 0"/>
            <a:gd name="adj3" fmla="val 464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9B2B391-C650-3648-A2C5-6D5A2DA90DFF}">
      <dsp:nvSpPr>
        <dsp:cNvPr id="0" name=""/>
        <dsp:cNvSpPr/>
      </dsp:nvSpPr>
      <dsp:spPr>
        <a:xfrm>
          <a:off x="1498624" y="1640706"/>
          <a:ext cx="1642483" cy="164248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Dental Hygiene Process of Care</a:t>
          </a:r>
          <a:endParaRPr lang="en-US" sz="2000" kern="1200" dirty="0"/>
        </a:p>
      </dsp:txBody>
      <dsp:txXfrm>
        <a:off x="1739160" y="1881242"/>
        <a:ext cx="1161411" cy="1161411"/>
      </dsp:txXfrm>
    </dsp:sp>
    <dsp:sp modelId="{E332CDBD-7F7E-2F4E-B0A8-3B582094B9DD}">
      <dsp:nvSpPr>
        <dsp:cNvPr id="0" name=""/>
        <dsp:cNvSpPr/>
      </dsp:nvSpPr>
      <dsp:spPr>
        <a:xfrm>
          <a:off x="1744997" y="144276"/>
          <a:ext cx="1149738" cy="114973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Arial"/>
              <a:cs typeface="Arial"/>
            </a:rPr>
            <a:t>Assessment</a:t>
          </a:r>
          <a:endParaRPr lang="en-US" sz="900" kern="1200" dirty="0">
            <a:latin typeface="Arial"/>
            <a:cs typeface="Arial"/>
          </a:endParaRPr>
        </a:p>
      </dsp:txBody>
      <dsp:txXfrm>
        <a:off x="1913372" y="312651"/>
        <a:ext cx="812988" cy="812988"/>
      </dsp:txXfrm>
    </dsp:sp>
    <dsp:sp modelId="{80697B05-FD18-4D43-9E7C-EB9671301BE4}">
      <dsp:nvSpPr>
        <dsp:cNvPr id="0" name=""/>
        <dsp:cNvSpPr/>
      </dsp:nvSpPr>
      <dsp:spPr>
        <a:xfrm>
          <a:off x="3487799" y="1887078"/>
          <a:ext cx="1149738" cy="114973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Arial"/>
              <a:cs typeface="Arial"/>
            </a:rPr>
            <a:t>Planning</a:t>
          </a:r>
          <a:endParaRPr lang="en-US" sz="900" kern="1200" dirty="0">
            <a:latin typeface="Arial"/>
            <a:cs typeface="Arial"/>
          </a:endParaRPr>
        </a:p>
      </dsp:txBody>
      <dsp:txXfrm>
        <a:off x="3656174" y="2055453"/>
        <a:ext cx="812988" cy="812988"/>
      </dsp:txXfrm>
    </dsp:sp>
    <dsp:sp modelId="{1A894383-7C7F-DD45-889C-17B1249935AE}">
      <dsp:nvSpPr>
        <dsp:cNvPr id="0" name=""/>
        <dsp:cNvSpPr/>
      </dsp:nvSpPr>
      <dsp:spPr>
        <a:xfrm>
          <a:off x="1744997" y="3629880"/>
          <a:ext cx="1149738" cy="114973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Implementation</a:t>
          </a:r>
          <a:endParaRPr lang="en-US" sz="900" kern="1200" dirty="0"/>
        </a:p>
      </dsp:txBody>
      <dsp:txXfrm>
        <a:off x="1913372" y="3798255"/>
        <a:ext cx="812988" cy="812988"/>
      </dsp:txXfrm>
    </dsp:sp>
    <dsp:sp modelId="{1BC91093-5998-984C-B498-8E021D762806}">
      <dsp:nvSpPr>
        <dsp:cNvPr id="0" name=""/>
        <dsp:cNvSpPr/>
      </dsp:nvSpPr>
      <dsp:spPr>
        <a:xfrm>
          <a:off x="2195" y="1887078"/>
          <a:ext cx="1149738" cy="114973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Evaluation</a:t>
          </a:r>
          <a:endParaRPr lang="en-US" sz="900" kern="1200" dirty="0"/>
        </a:p>
      </dsp:txBody>
      <dsp:txXfrm>
        <a:off x="170570" y="2055453"/>
        <a:ext cx="812988" cy="8129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15146-DAA1-EF49-A9CE-96C48C863061}" type="datetimeFigureOut">
              <a:rPr lang="en-US" smtClean="0"/>
              <a:t>17-04-20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6305E5-23AD-1B43-B9E5-0615478E8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570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305E5-23AD-1B43-B9E5-0615478E82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20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305E5-23AD-1B43-B9E5-0615478E82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3288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305E5-23AD-1B43-B9E5-0615478E82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294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305E5-23AD-1B43-B9E5-0615478E82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8927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305E5-23AD-1B43-B9E5-0615478E82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641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305E5-23AD-1B43-B9E5-0615478E82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029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305E5-23AD-1B43-B9E5-0615478E82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12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305E5-23AD-1B43-B9E5-0615478E82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71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Remove text?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305E5-23AD-1B43-B9E5-0615478E82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478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305E5-23AD-1B43-B9E5-0615478E82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1333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 smtClean="0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305E5-23AD-1B43-B9E5-0615478E82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75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400" dirty="0" smtClean="0"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305E5-23AD-1B43-B9E5-0615478E82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0015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indent="0">
              <a:lnSpc>
                <a:spcPct val="100000"/>
              </a:lnSpc>
              <a:buNone/>
            </a:pPr>
            <a:endParaRPr lang="en-US" sz="7200" dirty="0" smtClean="0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305E5-23AD-1B43-B9E5-0615478E82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412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17-04-20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17-04-20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17-04-20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17-04-20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17-04-20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17-04-20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17-04-20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17-04-20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17-04-20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17-04-20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17-04-20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17-04-20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cna-aiic.ca/CNA/documents/pdf/publications/E-Nursing-Strategy-2006-e.pdf" TargetMode="External"/><Relationship Id="rId4" Type="http://schemas.openxmlformats.org/officeDocument/2006/relationships/hyperlink" Target="http://www.cdha.ca/pdfs/Profession/Resources/ETPCS_QA_edited_final_educatorsadmi" TargetMode="External"/><Relationship Id="rId5" Type="http://schemas.openxmlformats.org/officeDocument/2006/relationships/hyperlink" Target="http://www.cma.ca/advocacy/social-media-canadian-physicians" TargetMode="External"/><Relationship Id="rId6" Type="http://schemas.openxmlformats.org/officeDocument/2006/relationships/hyperlink" Target="http://dx.crossref.org/10.3163/1536-5050.98.2.008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asn.ca/vm/newvisual/attachments/856/Media/NursingInformaticsEntryToPracticeCompetenciesFINAL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ho.org/reference/english/standardsofpracticeeducators.pdf" TargetMode="External"/><Relationship Id="rId4" Type="http://schemas.openxmlformats.org/officeDocument/2006/relationships/hyperlink" Target="http://www.cdho.org/milestones/Milestones_Jul12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asn.ca/vm/newvisual/attachments/856/Media/NursingInformaticsEntryToPracticeCompetenciesFINAL.pdf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et.educause.edu/ir/library/pdf/ELI7081.pdf" TargetMode="External"/><Relationship Id="rId3" Type="http://schemas.openxmlformats.org/officeDocument/2006/relationships/hyperlink" Target="http://ojni.org/9_2/george.htm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ducause.edu/ero/article/comparison-student-and-faculty-academic-" TargetMode="External"/><Relationship Id="rId3" Type="http://schemas.openxmlformats.org/officeDocument/2006/relationships/hyperlink" Target="http://www.aupress.ca/books/120155/ebook/04_Mohamed_Ally_2009-Article4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njournal.com/journal-of-nursing/how-personal-digital-assistants-can-increase-the-quality-of-nursing-care-provided-in-the-hospital-setting" TargetMode="External"/><Relationship Id="rId3" Type="http://schemas.openxmlformats.org/officeDocument/2006/relationships/hyperlink" Target="http://pda-support.rnao.ca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cause.edu/library/resources/ecar-study-undergraduate-students-and-information-technology-2010" TargetMode="External"/><Relationship Id="rId4" Type="http://schemas.openxmlformats.org/officeDocument/2006/relationships/hyperlink" Target="http://www.uwex.edu/disted/conference/Resource_library/proceedings/56511_2012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bookbrowse.com/ecar-2010-survey-instrument-pdf-d214862007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>
                <a:latin typeface="Arial"/>
                <a:cs typeface="Arial"/>
              </a:rPr>
              <a:t>Mobile Technology in Dental Hygiene Education and Practice</a:t>
            </a:r>
            <a:r>
              <a:rPr lang="en-US" b="1" dirty="0">
                <a:latin typeface="Arial"/>
                <a:cs typeface="Arial"/>
              </a:rPr>
              <a:t/>
            </a:r>
            <a:br>
              <a:rPr lang="en-US" b="1" dirty="0">
                <a:latin typeface="Arial"/>
                <a:cs typeface="Arial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endParaRPr lang="en-US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Arial"/>
                <a:cs typeface="Arial"/>
              </a:rPr>
              <a:t>Lizelle Tucci </a:t>
            </a:r>
            <a:r>
              <a:rPr lang="en-US" dirty="0" smtClean="0">
                <a:latin typeface="Arial"/>
                <a:cs typeface="Arial"/>
              </a:rPr>
              <a:t>RDH, MHS</a:t>
            </a:r>
            <a:endParaRPr lang="en-US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lang="en-US" dirty="0" smtClean="0">
                <a:latin typeface="Arial"/>
                <a:cs typeface="Arial"/>
              </a:rPr>
              <a:t>Dr</a:t>
            </a:r>
            <a:r>
              <a:rPr lang="en-US" dirty="0">
                <a:latin typeface="Arial"/>
                <a:cs typeface="Arial"/>
              </a:rPr>
              <a:t>. Caroline </a:t>
            </a:r>
            <a:r>
              <a:rPr lang="en-US" dirty="0" smtClean="0">
                <a:latin typeface="Arial"/>
                <a:cs typeface="Arial"/>
              </a:rPr>
              <a:t>Park RN, PhD</a:t>
            </a:r>
            <a:endParaRPr lang="en-US" dirty="0">
              <a:latin typeface="Arial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17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Method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latin typeface="Arial"/>
                <a:cs typeface="Arial"/>
              </a:rPr>
              <a:t>Data Analysis</a:t>
            </a:r>
          </a:p>
          <a:p>
            <a:pPr marL="0" indent="0">
              <a:buNone/>
            </a:pPr>
            <a:r>
              <a:rPr lang="en-US" sz="2400" b="1" i="1" dirty="0">
                <a:latin typeface="Arial"/>
                <a:cs typeface="Arial"/>
              </a:rPr>
              <a:t>Survey </a:t>
            </a:r>
            <a:endParaRPr lang="en-US" sz="2400" i="1" dirty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 smtClean="0">
                <a:latin typeface="Arial"/>
                <a:cs typeface="Arial"/>
              </a:rPr>
              <a:t>	- Univariate analysis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400" dirty="0" smtClean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400" b="1" i="1" dirty="0" smtClean="0">
                <a:latin typeface="Arial"/>
                <a:cs typeface="Arial"/>
              </a:rPr>
              <a:t>Telephone interview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>
                <a:latin typeface="Arial"/>
                <a:cs typeface="Arial"/>
              </a:rPr>
              <a:t>	- Qualitative </a:t>
            </a:r>
            <a:r>
              <a:rPr lang="en-US" sz="2400" dirty="0" smtClean="0">
                <a:latin typeface="Arial"/>
                <a:cs typeface="Arial"/>
              </a:rPr>
              <a:t>Description</a:t>
            </a:r>
            <a:endParaRPr lang="en-US" sz="2400" dirty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 smtClean="0">
                <a:latin typeface="Arial"/>
                <a:cs typeface="Arial"/>
              </a:rPr>
              <a:t>	   Inductive </a:t>
            </a:r>
            <a:r>
              <a:rPr lang="en-US" sz="2400" dirty="0">
                <a:latin typeface="Arial"/>
                <a:cs typeface="Arial"/>
              </a:rPr>
              <a:t>Content </a:t>
            </a:r>
            <a:r>
              <a:rPr lang="en-US" sz="2400" dirty="0" smtClean="0">
                <a:latin typeface="Arial"/>
                <a:cs typeface="Arial"/>
              </a:rPr>
              <a:t>Analysis</a:t>
            </a:r>
            <a:endParaRPr lang="en-US" sz="2400" b="1" dirty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b="1" dirty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 smtClean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7562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Findings</a:t>
            </a:r>
            <a:br>
              <a:rPr lang="en-US" sz="3200" b="1" dirty="0" smtClean="0">
                <a:latin typeface="Arial"/>
                <a:cs typeface="Arial"/>
              </a:rPr>
            </a:br>
            <a:r>
              <a:rPr lang="en-US" sz="2800" b="1" dirty="0" smtClean="0">
                <a:latin typeface="Arial"/>
                <a:cs typeface="Arial"/>
              </a:rPr>
              <a:t>Mobile Technology Use</a:t>
            </a:r>
            <a:endParaRPr lang="en-US" sz="2800" b="1" dirty="0">
              <a:latin typeface="Arial"/>
              <a:cs typeface="Arial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88822599"/>
              </p:ext>
            </p:extLst>
          </p:nvPr>
        </p:nvGraphicFramePr>
        <p:xfrm>
          <a:off x="4614333" y="1557867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94063473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23017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Mobile Technology use by Educators and Students</a:t>
            </a:r>
            <a:endParaRPr lang="en-US" sz="3200" b="1" dirty="0">
              <a:latin typeface="Arial"/>
              <a:cs typeface="Arial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" b="135"/>
          <a:stretch/>
        </p:blipFill>
        <p:spPr bwMode="auto">
          <a:xfrm>
            <a:off x="745067" y="2065867"/>
            <a:ext cx="7636934" cy="40301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2954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Arial"/>
                <a:cs typeface="Arial"/>
              </a:rPr>
              <a:t>Summary of Benefits and Barriers </a:t>
            </a:r>
            <a:br>
              <a:rPr lang="en-US" sz="3200" b="1" dirty="0">
                <a:latin typeface="Arial"/>
                <a:cs typeface="Arial"/>
              </a:rPr>
            </a:br>
            <a:endParaRPr lang="en-US" sz="3200" b="1" dirty="0">
              <a:latin typeface="Arial"/>
              <a:cs typeface="Arial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0026777"/>
              </p:ext>
            </p:extLst>
          </p:nvPr>
        </p:nvGraphicFramePr>
        <p:xfrm>
          <a:off x="457200" y="1769534"/>
          <a:ext cx="8229600" cy="4445001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743200"/>
                <a:gridCol w="2743200"/>
                <a:gridCol w="2743200"/>
              </a:tblGrid>
              <a:tr h="50131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Educators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Students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2239211">
                <a:tc>
                  <a:txBody>
                    <a:bodyPr/>
                    <a:lstStyle/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Benefits</a:t>
                      </a:r>
                      <a:r>
                        <a:rPr lang="en-US" sz="2400" dirty="0" smtClean="0"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Access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to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information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Fosters curiosity, and interactive, collaborative learning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Improved communication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Improve dental hygiene practice</a:t>
                      </a:r>
                      <a:r>
                        <a:rPr lang="en-US" sz="1600" dirty="0" smtClean="0"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Access to information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Time management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Improved learning experience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Improved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communication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Enhanced patient education</a:t>
                      </a:r>
                      <a:r>
                        <a:rPr lang="en-US" sz="1600" dirty="0" smtClean="0"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1704474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"/>
                          <a:cs typeface="Arial"/>
                        </a:rPr>
                        <a:t>Barriers</a:t>
                      </a:r>
                      <a:endParaRPr lang="en-US" sz="2400" b="1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Distraction</a:t>
                      </a:r>
                    </a:p>
                    <a:p>
                      <a:pPr marL="285750" lvl="0" indent="-285750" algn="l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Faculty mindset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Technological difficulties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Infection control and privacy issues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Cost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Distraction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Educators’ lack of familiarity with technology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Disruption with Wi-Fi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4484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Key Findings and Conclusions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606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sz="2400" dirty="0" smtClean="0">
                <a:latin typeface="Arial"/>
                <a:cs typeface="Arial"/>
              </a:rPr>
              <a:t>Educators </a:t>
            </a:r>
            <a:r>
              <a:rPr lang="en-US" sz="2400" dirty="0">
                <a:latin typeface="Arial"/>
                <a:cs typeface="Arial"/>
              </a:rPr>
              <a:t>and students felt that mobile technology </a:t>
            </a:r>
            <a:r>
              <a:rPr lang="en-US" sz="2400" dirty="0" smtClean="0">
                <a:latin typeface="Arial"/>
                <a:cs typeface="Arial"/>
              </a:rPr>
              <a:t>was valuable </a:t>
            </a:r>
            <a:r>
              <a:rPr lang="en-US" sz="2400" dirty="0">
                <a:latin typeface="Arial"/>
                <a:cs typeface="Arial"/>
              </a:rPr>
              <a:t>tool for dental hygiene education and practice</a:t>
            </a:r>
            <a:r>
              <a:rPr lang="en-US" sz="2400" dirty="0" smtClean="0">
                <a:latin typeface="Arial"/>
                <a:cs typeface="Arial"/>
              </a:rPr>
              <a:t>.</a:t>
            </a:r>
          </a:p>
          <a:p>
            <a:pPr>
              <a:lnSpc>
                <a:spcPct val="110000"/>
              </a:lnSpc>
            </a:pPr>
            <a:endParaRPr lang="en-US" sz="2400" dirty="0" smtClean="0">
              <a:latin typeface="Arial"/>
              <a:cs typeface="Arial"/>
            </a:endParaRPr>
          </a:p>
          <a:p>
            <a:pPr>
              <a:lnSpc>
                <a:spcPct val="110000"/>
              </a:lnSpc>
            </a:pPr>
            <a:r>
              <a:rPr lang="en-US" sz="2400" dirty="0">
                <a:latin typeface="Arial"/>
                <a:cs typeface="Arial"/>
              </a:rPr>
              <a:t>T</a:t>
            </a:r>
            <a:r>
              <a:rPr lang="en-US" sz="2400" dirty="0" smtClean="0">
                <a:latin typeface="Arial"/>
                <a:cs typeface="Arial"/>
              </a:rPr>
              <a:t>he </a:t>
            </a:r>
            <a:r>
              <a:rPr lang="en-US" sz="2400" dirty="0">
                <a:latin typeface="Arial"/>
                <a:cs typeface="Arial"/>
              </a:rPr>
              <a:t>adoption of a blended learning environment may be </a:t>
            </a:r>
            <a:r>
              <a:rPr lang="en-US" sz="2400" dirty="0" smtClean="0">
                <a:latin typeface="Arial"/>
                <a:cs typeface="Arial"/>
              </a:rPr>
              <a:t>prudent.</a:t>
            </a:r>
            <a:endParaRPr lang="en-US" sz="2400" dirty="0">
              <a:latin typeface="Arial"/>
              <a:cs typeface="Arial"/>
            </a:endParaRPr>
          </a:p>
          <a:p>
            <a:pPr>
              <a:lnSpc>
                <a:spcPct val="110000"/>
              </a:lnSpc>
            </a:pPr>
            <a:endParaRPr lang="en-US" sz="2400" dirty="0" smtClean="0">
              <a:latin typeface="Arial"/>
              <a:cs typeface="Arial"/>
            </a:endParaRPr>
          </a:p>
          <a:p>
            <a:pPr>
              <a:lnSpc>
                <a:spcPct val="110000"/>
              </a:lnSpc>
            </a:pPr>
            <a:r>
              <a:rPr lang="en-US" sz="2400" dirty="0" smtClean="0">
                <a:latin typeface="Arial"/>
                <a:cs typeface="Arial"/>
              </a:rPr>
              <a:t>Educators</a:t>
            </a:r>
            <a:r>
              <a:rPr lang="en-US" sz="2400" dirty="0">
                <a:latin typeface="Arial"/>
                <a:cs typeface="Arial"/>
              </a:rPr>
              <a:t>’ lack of comfort with technology and the ban on clinical use were significant </a:t>
            </a:r>
            <a:r>
              <a:rPr lang="en-US" sz="2400" dirty="0" smtClean="0">
                <a:latin typeface="Arial"/>
                <a:cs typeface="Arial"/>
              </a:rPr>
              <a:t>barriers.</a:t>
            </a:r>
          </a:p>
          <a:p>
            <a:pPr>
              <a:lnSpc>
                <a:spcPct val="100000"/>
              </a:lnSpc>
            </a:pPr>
            <a:endParaRPr lang="en-US" sz="2400" dirty="0" smtClean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lang="en-US" sz="2400" dirty="0" smtClean="0">
                <a:latin typeface="Arial"/>
                <a:cs typeface="Arial"/>
              </a:rPr>
              <a:t>Educators felt guidance on appropriate use versus banning was key.</a:t>
            </a:r>
          </a:p>
          <a:p>
            <a:pPr>
              <a:lnSpc>
                <a:spcPct val="100000"/>
              </a:lnSpc>
            </a:pPr>
            <a:endParaRPr lang="en-US" sz="2400" dirty="0" smtClean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lang="en-US" sz="2400" dirty="0" smtClean="0">
                <a:latin typeface="Arial"/>
                <a:cs typeface="Arial"/>
              </a:rPr>
              <a:t>Collaboration to determine best practice guidelines.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2276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References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71533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3600" dirty="0" err="1">
                <a:latin typeface="Arial"/>
                <a:cs typeface="Arial"/>
              </a:rPr>
              <a:t>Aldunate</a:t>
            </a:r>
            <a:r>
              <a:rPr lang="en-US" sz="3600" dirty="0">
                <a:latin typeface="Arial"/>
                <a:cs typeface="Arial"/>
              </a:rPr>
              <a:t>, R., Nussbaum, N. (2013). Teacher adoption of technology. </a:t>
            </a:r>
          </a:p>
          <a:p>
            <a:pPr marL="0" indent="0">
              <a:buNone/>
            </a:pPr>
            <a:r>
              <a:rPr lang="en-US" sz="3600" i="1" dirty="0">
                <a:latin typeface="Arial"/>
                <a:cs typeface="Arial"/>
              </a:rPr>
              <a:t>	Computers in Human Behavior</a:t>
            </a:r>
            <a:r>
              <a:rPr lang="en-US" sz="3600" dirty="0">
                <a:latin typeface="Arial"/>
                <a:cs typeface="Arial"/>
              </a:rPr>
              <a:t>, 29 (3), 519-524.</a:t>
            </a:r>
          </a:p>
          <a:p>
            <a:pPr marL="0" indent="0">
              <a:buNone/>
            </a:pPr>
            <a:r>
              <a:rPr lang="en-US" sz="3600" dirty="0">
                <a:latin typeface="Arial"/>
                <a:cs typeface="Arial"/>
              </a:rPr>
              <a:t>Ally, M., &amp; </a:t>
            </a:r>
            <a:r>
              <a:rPr lang="en-US" sz="3600" dirty="0" err="1">
                <a:latin typeface="Arial"/>
                <a:cs typeface="Arial"/>
              </a:rPr>
              <a:t>Palalas</a:t>
            </a:r>
            <a:r>
              <a:rPr lang="en-US" sz="3600" dirty="0">
                <a:latin typeface="Arial"/>
                <a:cs typeface="Arial"/>
              </a:rPr>
              <a:t>, A. (2012, Feb). State of mobile learning in Canada and future directions</a:t>
            </a:r>
            <a:r>
              <a:rPr lang="en-US" sz="3600" dirty="0" smtClean="0">
                <a:latin typeface="Arial"/>
                <a:cs typeface="Arial"/>
              </a:rPr>
              <a:t>.</a:t>
            </a:r>
          </a:p>
          <a:p>
            <a:pPr marL="0" indent="0">
              <a:buNone/>
            </a:pPr>
            <a:r>
              <a:rPr lang="en-US" sz="3600" dirty="0">
                <a:latin typeface="Arial"/>
                <a:cs typeface="Arial"/>
              </a:rPr>
              <a:t>	</a:t>
            </a:r>
            <a:r>
              <a:rPr lang="en-US" sz="3600" dirty="0" smtClean="0">
                <a:latin typeface="Arial"/>
                <a:cs typeface="Arial"/>
              </a:rPr>
              <a:t> </a:t>
            </a:r>
            <a:r>
              <a:rPr lang="en-US" sz="3600" dirty="0">
                <a:latin typeface="Arial"/>
                <a:cs typeface="Arial"/>
              </a:rPr>
              <a:t>Retrieved from: http://</a:t>
            </a:r>
            <a:r>
              <a:rPr lang="en-US" sz="3600" dirty="0" err="1">
                <a:latin typeface="Arial"/>
                <a:cs typeface="Arial"/>
              </a:rPr>
              <a:t>vimeo.com</a:t>
            </a:r>
            <a:r>
              <a:rPr lang="en-US" sz="3600" dirty="0">
                <a:latin typeface="Arial"/>
                <a:cs typeface="Arial"/>
              </a:rPr>
              <a:t>/35597283.</a:t>
            </a:r>
          </a:p>
          <a:p>
            <a:pPr marL="0" indent="0">
              <a:buNone/>
            </a:pPr>
            <a:r>
              <a:rPr lang="en-US" sz="3600" dirty="0">
                <a:latin typeface="Arial"/>
                <a:cs typeface="Arial"/>
              </a:rPr>
              <a:t>Ally, M. (2009). </a:t>
            </a:r>
            <a:r>
              <a:rPr lang="en-US" sz="3600" i="1" dirty="0">
                <a:latin typeface="Arial"/>
                <a:cs typeface="Arial"/>
              </a:rPr>
              <a:t>Mobile learning – Transforming the delivery of education and training</a:t>
            </a:r>
            <a:r>
              <a:rPr lang="en-US" sz="3600" i="1" dirty="0" smtClean="0">
                <a:latin typeface="Arial"/>
                <a:cs typeface="Arial"/>
              </a:rPr>
              <a:t>.</a:t>
            </a:r>
          </a:p>
          <a:p>
            <a:pPr marL="0" indent="0">
              <a:buNone/>
            </a:pPr>
            <a:r>
              <a:rPr lang="en-US" sz="3600" i="1" dirty="0">
                <a:latin typeface="Arial"/>
                <a:cs typeface="Arial"/>
              </a:rPr>
              <a:t>	</a:t>
            </a:r>
            <a:r>
              <a:rPr lang="en-US" sz="3600" dirty="0" smtClean="0">
                <a:latin typeface="Arial"/>
                <a:cs typeface="Arial"/>
              </a:rPr>
              <a:t> Edmonton</a:t>
            </a:r>
            <a:r>
              <a:rPr lang="en-US" sz="3600" dirty="0">
                <a:latin typeface="Arial"/>
                <a:cs typeface="Arial"/>
              </a:rPr>
              <a:t>, AB: AU Press Athabasca University.</a:t>
            </a:r>
          </a:p>
          <a:p>
            <a:pPr marL="0" indent="0">
              <a:buNone/>
            </a:pPr>
            <a:r>
              <a:rPr lang="en-US" sz="3600" dirty="0" err="1">
                <a:latin typeface="Arial"/>
                <a:cs typeface="Arial"/>
              </a:rPr>
              <a:t>Anonson</a:t>
            </a:r>
            <a:r>
              <a:rPr lang="en-US" sz="3600" dirty="0">
                <a:latin typeface="Arial"/>
                <a:cs typeface="Arial"/>
              </a:rPr>
              <a:t>, J., </a:t>
            </a:r>
            <a:r>
              <a:rPr lang="en-US" sz="3600" dirty="0" err="1">
                <a:latin typeface="Arial"/>
                <a:cs typeface="Arial"/>
              </a:rPr>
              <a:t>Bassendowski</a:t>
            </a:r>
            <a:r>
              <a:rPr lang="en-US" sz="3600" dirty="0">
                <a:latin typeface="Arial"/>
                <a:cs typeface="Arial"/>
              </a:rPr>
              <a:t>, S., </a:t>
            </a:r>
            <a:r>
              <a:rPr lang="en-US" sz="3600" dirty="0" err="1">
                <a:latin typeface="Arial"/>
                <a:cs typeface="Arial"/>
              </a:rPr>
              <a:t>Petrucka</a:t>
            </a:r>
            <a:r>
              <a:rPr lang="en-US" sz="3600" dirty="0">
                <a:latin typeface="Arial"/>
                <a:cs typeface="Arial"/>
              </a:rPr>
              <a:t>, P., Ralston, A., &amp; Schweitzer, K. (2008)</a:t>
            </a:r>
            <a:r>
              <a:rPr lang="en-US" sz="3600" dirty="0" smtClean="0">
                <a:latin typeface="Arial"/>
                <a:cs typeface="Arial"/>
              </a:rPr>
              <a:t>.</a:t>
            </a:r>
          </a:p>
          <a:p>
            <a:pPr marL="0" indent="0">
              <a:buNone/>
            </a:pPr>
            <a:r>
              <a:rPr lang="en-US" sz="3600" dirty="0" smtClean="0">
                <a:latin typeface="Arial"/>
                <a:cs typeface="Arial"/>
              </a:rPr>
              <a:t>Personal </a:t>
            </a:r>
            <a:r>
              <a:rPr lang="en-US" sz="3600" dirty="0">
                <a:latin typeface="Arial"/>
                <a:cs typeface="Arial"/>
              </a:rPr>
              <a:t>digital assistants in the classroom beyond: A collaborative initiative between the College of New </a:t>
            </a:r>
            <a:r>
              <a:rPr lang="en-US" sz="3600" dirty="0" smtClean="0">
                <a:latin typeface="Arial"/>
                <a:cs typeface="Arial"/>
              </a:rPr>
              <a:t>Caledonia</a:t>
            </a:r>
            <a:r>
              <a:rPr lang="en-US" sz="3600" dirty="0">
                <a:latin typeface="Arial"/>
                <a:cs typeface="Arial"/>
              </a:rPr>
              <a:t>, </a:t>
            </a:r>
            <a:r>
              <a:rPr lang="en-US" sz="3600" dirty="0" smtClean="0">
                <a:latin typeface="Arial"/>
                <a:cs typeface="Arial"/>
              </a:rPr>
              <a:t>	British </a:t>
            </a:r>
            <a:r>
              <a:rPr lang="en-US" sz="3600" dirty="0">
                <a:latin typeface="Arial"/>
                <a:cs typeface="Arial"/>
              </a:rPr>
              <a:t>Columbia and the University of </a:t>
            </a:r>
            <a:r>
              <a:rPr lang="en-US" sz="3600" dirty="0" err="1" smtClean="0">
                <a:latin typeface="Arial"/>
                <a:cs typeface="Arial"/>
              </a:rPr>
              <a:t>Saskatchewan.</a:t>
            </a:r>
            <a:r>
              <a:rPr lang="en-US" sz="3600" i="1" dirty="0" err="1" smtClean="0">
                <a:latin typeface="Arial"/>
                <a:cs typeface="Arial"/>
              </a:rPr>
              <a:t>Canadian</a:t>
            </a:r>
            <a:r>
              <a:rPr lang="en-US" sz="3600" i="1" dirty="0" smtClean="0">
                <a:latin typeface="Arial"/>
                <a:cs typeface="Arial"/>
              </a:rPr>
              <a:t> </a:t>
            </a:r>
            <a:r>
              <a:rPr lang="en-US" sz="3600" i="1" dirty="0">
                <a:latin typeface="Arial"/>
                <a:cs typeface="Arial"/>
              </a:rPr>
              <a:t>Journal of Nursing Informatics, 3</a:t>
            </a:r>
            <a:r>
              <a:rPr lang="en-US" sz="3600" dirty="0">
                <a:latin typeface="Arial"/>
                <a:cs typeface="Arial"/>
              </a:rPr>
              <a:t>(2), 4-13.</a:t>
            </a:r>
          </a:p>
          <a:p>
            <a:pPr marL="0" indent="0">
              <a:buNone/>
            </a:pPr>
            <a:r>
              <a:rPr lang="en-US" sz="3600" dirty="0">
                <a:latin typeface="Arial"/>
                <a:cs typeface="Arial"/>
              </a:rPr>
              <a:t>Applegate, J.S. (2010). The role of mobile electronic devices in radiographer education.</a:t>
            </a:r>
          </a:p>
          <a:p>
            <a:pPr marL="0" indent="0">
              <a:buNone/>
            </a:pPr>
            <a:r>
              <a:rPr lang="en-US" sz="3600" dirty="0">
                <a:latin typeface="Arial"/>
                <a:cs typeface="Arial"/>
              </a:rPr>
              <a:t>	</a:t>
            </a:r>
            <a:r>
              <a:rPr lang="en-US" sz="3600" i="1" dirty="0">
                <a:latin typeface="Arial"/>
                <a:cs typeface="Arial"/>
              </a:rPr>
              <a:t>Radiologic Technology, </a:t>
            </a:r>
            <a:r>
              <a:rPr lang="en-US" sz="3600" dirty="0">
                <a:latin typeface="Arial"/>
                <a:cs typeface="Arial"/>
              </a:rPr>
              <a:t>82(2), 124-131.</a:t>
            </a:r>
          </a:p>
          <a:p>
            <a:pPr marL="0" indent="0">
              <a:buNone/>
            </a:pPr>
            <a:r>
              <a:rPr lang="en-US" sz="3600" dirty="0" err="1">
                <a:latin typeface="Arial"/>
                <a:cs typeface="Arial"/>
              </a:rPr>
              <a:t>Braddy</a:t>
            </a:r>
            <a:r>
              <a:rPr lang="en-US" sz="3600" dirty="0">
                <a:latin typeface="Arial"/>
                <a:cs typeface="Arial"/>
              </a:rPr>
              <a:t>, C. M., &amp; Blair, J. E. (2005). Colonization of personal digital assistants used in a health care setting. </a:t>
            </a:r>
            <a:r>
              <a:rPr lang="en-US" sz="3600" i="1" dirty="0">
                <a:latin typeface="Arial"/>
                <a:cs typeface="Arial"/>
              </a:rPr>
              <a:t>American </a:t>
            </a:r>
            <a:r>
              <a:rPr lang="en-US" sz="3600" i="1" dirty="0" smtClean="0">
                <a:latin typeface="Arial"/>
                <a:cs typeface="Arial"/>
              </a:rPr>
              <a:t>	Journal </a:t>
            </a:r>
            <a:r>
              <a:rPr lang="en-US" sz="3600" i="1" dirty="0">
                <a:latin typeface="Arial"/>
                <a:cs typeface="Arial"/>
              </a:rPr>
              <a:t>of Infection Control</a:t>
            </a:r>
            <a:r>
              <a:rPr lang="en-US" sz="3600" dirty="0">
                <a:latin typeface="Arial"/>
                <a:cs typeface="Arial"/>
              </a:rPr>
              <a:t>, 33, 230–232.</a:t>
            </a:r>
          </a:p>
          <a:p>
            <a:pPr marL="0" indent="0">
              <a:buNone/>
            </a:pPr>
            <a:r>
              <a:rPr lang="en-US" sz="3600" dirty="0" err="1">
                <a:latin typeface="Arial"/>
                <a:cs typeface="Arial"/>
              </a:rPr>
              <a:t>Berryhill</a:t>
            </a:r>
            <a:r>
              <a:rPr lang="en-US" sz="3600" dirty="0">
                <a:latin typeface="Arial"/>
                <a:cs typeface="Arial"/>
              </a:rPr>
              <a:t>, A., </a:t>
            </a:r>
            <a:r>
              <a:rPr lang="en-US" sz="3600" dirty="0" err="1">
                <a:latin typeface="Arial"/>
                <a:cs typeface="Arial"/>
              </a:rPr>
              <a:t>Durrington</a:t>
            </a:r>
            <a:r>
              <a:rPr lang="en-US" sz="3600" dirty="0">
                <a:latin typeface="Arial"/>
                <a:cs typeface="Arial"/>
              </a:rPr>
              <a:t>, V. A. (2009). Instructional technology investments in higher</a:t>
            </a:r>
          </a:p>
          <a:p>
            <a:pPr marL="0" indent="0">
              <a:buNone/>
            </a:pPr>
            <a:r>
              <a:rPr lang="en-US" sz="3600" dirty="0">
                <a:latin typeface="Arial"/>
                <a:cs typeface="Arial"/>
              </a:rPr>
              <a:t>      </a:t>
            </a:r>
            <a:r>
              <a:rPr lang="en-US" sz="3600" dirty="0" smtClean="0">
                <a:latin typeface="Arial"/>
                <a:cs typeface="Arial"/>
              </a:rPr>
              <a:t>	education</a:t>
            </a:r>
            <a:r>
              <a:rPr lang="en-US" sz="3600" dirty="0">
                <a:latin typeface="Arial"/>
                <a:cs typeface="Arial"/>
              </a:rPr>
              <a:t>: Are faculty using the technology? </a:t>
            </a:r>
            <a:r>
              <a:rPr lang="en-US" sz="3600" i="1" dirty="0">
                <a:latin typeface="Arial"/>
                <a:cs typeface="Arial"/>
              </a:rPr>
              <a:t>College &amp; University Media Review,</a:t>
            </a:r>
            <a:r>
              <a:rPr lang="en-US" sz="3600" dirty="0">
                <a:latin typeface="Arial"/>
                <a:cs typeface="Arial"/>
              </a:rPr>
              <a:t>15, 25-45.</a:t>
            </a:r>
          </a:p>
          <a:p>
            <a:pPr marL="0" indent="0">
              <a:buNone/>
            </a:pPr>
            <a:r>
              <a:rPr lang="en-US" sz="3600" dirty="0">
                <a:latin typeface="Arial"/>
                <a:cs typeface="Arial"/>
              </a:rPr>
              <a:t>Brubaker, C.L., </a:t>
            </a:r>
            <a:r>
              <a:rPr lang="en-US" sz="3600" dirty="0" err="1">
                <a:latin typeface="Arial"/>
                <a:cs typeface="Arial"/>
              </a:rPr>
              <a:t>Ruthman</a:t>
            </a:r>
            <a:r>
              <a:rPr lang="en-US" sz="3600" dirty="0">
                <a:latin typeface="Arial"/>
                <a:cs typeface="Arial"/>
              </a:rPr>
              <a:t>, J., &amp; </a:t>
            </a:r>
            <a:r>
              <a:rPr lang="en-US" sz="3600" dirty="0" err="1">
                <a:latin typeface="Arial"/>
                <a:cs typeface="Arial"/>
              </a:rPr>
              <a:t>Walloch</a:t>
            </a:r>
            <a:r>
              <a:rPr lang="en-US" sz="3600" dirty="0">
                <a:latin typeface="Arial"/>
                <a:cs typeface="Arial"/>
              </a:rPr>
              <a:t>, J.A. (2009). The usefulness of personal digital assistants (PDAs) to nursing </a:t>
            </a:r>
            <a:r>
              <a:rPr lang="en-US" sz="3600" dirty="0" smtClean="0">
                <a:latin typeface="Arial"/>
                <a:cs typeface="Arial"/>
              </a:rPr>
              <a:t>	students </a:t>
            </a:r>
            <a:r>
              <a:rPr lang="en-US" sz="3600" dirty="0">
                <a:latin typeface="Arial"/>
                <a:cs typeface="Arial"/>
              </a:rPr>
              <a:t>in the clinical setting. </a:t>
            </a:r>
            <a:r>
              <a:rPr lang="en-US" sz="3600" i="1" dirty="0">
                <a:latin typeface="Arial"/>
                <a:cs typeface="Arial"/>
              </a:rPr>
              <a:t>Nursing Education Perspectives, </a:t>
            </a:r>
            <a:r>
              <a:rPr lang="en-US" sz="3600" dirty="0">
                <a:latin typeface="Arial"/>
                <a:cs typeface="Arial"/>
              </a:rPr>
              <a:t>30(6), 390-29.</a:t>
            </a:r>
          </a:p>
          <a:p>
            <a:pPr marL="0" indent="0">
              <a:buNone/>
            </a:pP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5062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References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76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Canadian Association of Schools of Nursing. (2011). </a:t>
            </a:r>
            <a:r>
              <a:rPr lang="en-US" sz="1100" i="1" dirty="0">
                <a:latin typeface="Arial"/>
                <a:cs typeface="Arial"/>
              </a:rPr>
              <a:t>Nursing informatics. Entry-to-practice competencies for registered nurses. </a:t>
            </a:r>
            <a:endParaRPr lang="en-US" sz="1100" i="1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100" dirty="0" smtClean="0">
                <a:latin typeface="Arial"/>
                <a:cs typeface="Arial"/>
              </a:rPr>
              <a:t>	Retrieved </a:t>
            </a:r>
            <a:r>
              <a:rPr lang="en-US" sz="1100" dirty="0">
                <a:latin typeface="Arial"/>
                <a:cs typeface="Arial"/>
              </a:rPr>
              <a:t>from </a:t>
            </a:r>
            <a:r>
              <a:rPr lang="en-US" sz="1100" dirty="0" smtClean="0">
                <a:latin typeface="Arial"/>
                <a:cs typeface="Arial"/>
              </a:rPr>
              <a:t>			   </a:t>
            </a:r>
            <a:r>
              <a:rPr lang="en-US" sz="1100" u="sng" dirty="0" smtClean="0">
                <a:latin typeface="Arial"/>
                <a:cs typeface="Arial"/>
                <a:hlinkClick r:id="rId2"/>
              </a:rPr>
              <a:t>http</a:t>
            </a:r>
            <a:r>
              <a:rPr lang="en-US" sz="1100" u="sng" dirty="0">
                <a:latin typeface="Arial"/>
                <a:cs typeface="Arial"/>
                <a:hlinkClick r:id="rId2"/>
              </a:rPr>
              <a:t>://www.casn.ca/vm/newvisual/attachments/856/Media/</a:t>
            </a:r>
            <a:r>
              <a:rPr lang="en-US" sz="1100" u="sng" dirty="0" smtClean="0">
                <a:latin typeface="Arial"/>
                <a:cs typeface="Arial"/>
                <a:hlinkClick r:id="rId2"/>
              </a:rPr>
              <a:t>NursingInformaticsEntryToPracticeCompetenciesFINAL.pdf</a:t>
            </a:r>
            <a:endParaRPr lang="en-US" sz="1100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100" dirty="0" smtClean="0">
                <a:latin typeface="Arial"/>
                <a:cs typeface="Arial"/>
              </a:rPr>
              <a:t>Canadian Nurses Association. (2006). </a:t>
            </a:r>
            <a:r>
              <a:rPr lang="en-US" sz="1100" i="1" dirty="0" smtClean="0">
                <a:latin typeface="Arial"/>
                <a:cs typeface="Arial"/>
              </a:rPr>
              <a:t>E-Nursing strategy for Canada. </a:t>
            </a:r>
            <a:r>
              <a:rPr lang="en-US" sz="1100" dirty="0" smtClean="0">
                <a:latin typeface="Arial"/>
                <a:cs typeface="Arial"/>
              </a:rPr>
              <a:t>Retrieved from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	</a:t>
            </a:r>
            <a:r>
              <a:rPr lang="en-US" sz="1100" u="sng" dirty="0">
                <a:latin typeface="Arial"/>
                <a:cs typeface="Arial"/>
                <a:hlinkClick r:id="rId3"/>
              </a:rPr>
              <a:t>http://www2.cna-aiic.ca/CNA/documents/pdf/publications/E-Nursing-Strategy-2006-e.pdf</a:t>
            </a:r>
            <a:endParaRPr lang="en-US" sz="11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Canadian Association of Schools of Nursing. (2011). </a:t>
            </a:r>
            <a:r>
              <a:rPr lang="en-US" sz="1100" i="1" dirty="0">
                <a:latin typeface="Arial"/>
                <a:cs typeface="Arial"/>
              </a:rPr>
              <a:t>Nursing informatics. Entry-to-practice competencies for registered nurses</a:t>
            </a:r>
            <a:r>
              <a:rPr lang="en-US" sz="1100" i="1" dirty="0" smtClean="0">
                <a:latin typeface="Arial"/>
                <a:cs typeface="Arial"/>
              </a:rPr>
              <a:t>.</a:t>
            </a:r>
          </a:p>
          <a:p>
            <a:pPr marL="0" indent="0">
              <a:buNone/>
            </a:pPr>
            <a:r>
              <a:rPr lang="en-US" sz="1100" i="1" dirty="0" smtClean="0">
                <a:latin typeface="Arial"/>
                <a:cs typeface="Arial"/>
              </a:rPr>
              <a:t> 	</a:t>
            </a:r>
            <a:r>
              <a:rPr lang="en-US" sz="1100" dirty="0" smtClean="0">
                <a:latin typeface="Arial"/>
                <a:cs typeface="Arial"/>
              </a:rPr>
              <a:t>Retrieved </a:t>
            </a:r>
            <a:r>
              <a:rPr lang="en-US" sz="1100" dirty="0">
                <a:latin typeface="Arial"/>
                <a:cs typeface="Arial"/>
              </a:rPr>
              <a:t>from </a:t>
            </a:r>
            <a:r>
              <a:rPr lang="en-US" sz="1100" u="sng" dirty="0" smtClean="0">
                <a:latin typeface="Arial"/>
                <a:cs typeface="Arial"/>
                <a:hlinkClick r:id="rId2"/>
              </a:rPr>
              <a:t>http</a:t>
            </a:r>
            <a:r>
              <a:rPr lang="en-US" sz="1100" u="sng" dirty="0">
                <a:latin typeface="Arial"/>
                <a:cs typeface="Arial"/>
                <a:hlinkClick r:id="rId2"/>
              </a:rPr>
              <a:t>://www.casn.ca/vm/newvisual/attachments/856/Media/NursingInformaticsEntryToPracticeCompetenciesFINAL.pdf</a:t>
            </a:r>
            <a:endParaRPr lang="en-US" sz="11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Canadian Dental Hygiene Association (2010, July 20). Entry to practice competencies and standards for Canadian dental </a:t>
            </a:r>
            <a:r>
              <a:rPr lang="en-US" sz="1100" dirty="0" smtClean="0">
                <a:latin typeface="Arial"/>
                <a:cs typeface="Arial"/>
              </a:rPr>
              <a:t>	hygienists</a:t>
            </a:r>
            <a:r>
              <a:rPr lang="en-US" sz="1100" dirty="0">
                <a:latin typeface="Arial"/>
                <a:cs typeface="Arial"/>
              </a:rPr>
              <a:t>. </a:t>
            </a:r>
            <a:r>
              <a:rPr lang="en-US" sz="1100" dirty="0" smtClean="0">
                <a:latin typeface="Arial"/>
                <a:cs typeface="Arial"/>
              </a:rPr>
              <a:t>Questions </a:t>
            </a:r>
            <a:r>
              <a:rPr lang="en-US" sz="1100" dirty="0">
                <a:latin typeface="Arial"/>
                <a:cs typeface="Arial"/>
              </a:rPr>
              <a:t>and Answers: Educators and Administrators. Author: Ottawa. Retrieved from  		</a:t>
            </a:r>
            <a:r>
              <a:rPr lang="en-US" sz="1100" dirty="0" smtClean="0">
                <a:latin typeface="Arial"/>
                <a:cs typeface="Arial"/>
              </a:rPr>
              <a:t> </a:t>
            </a:r>
            <a:r>
              <a:rPr lang="en-US" sz="1100" u="sng" dirty="0" smtClean="0">
                <a:latin typeface="Arial"/>
                <a:cs typeface="Arial"/>
                <a:hlinkClick r:id="rId4"/>
              </a:rPr>
              <a:t>http</a:t>
            </a:r>
            <a:r>
              <a:rPr lang="en-US" sz="1100" u="sng" dirty="0">
                <a:latin typeface="Arial"/>
                <a:cs typeface="Arial"/>
                <a:hlinkClick r:id="rId4"/>
              </a:rPr>
              <a:t>://www.cdha.ca/pdfs/Profession/Resources/</a:t>
            </a:r>
            <a:r>
              <a:rPr lang="en-US" sz="1100" u="sng" dirty="0" err="1">
                <a:latin typeface="Arial"/>
                <a:cs typeface="Arial"/>
                <a:hlinkClick r:id="rId4"/>
              </a:rPr>
              <a:t>ETPCS_QA_edited_final_educatorsadmi</a:t>
            </a:r>
            <a:r>
              <a:rPr lang="en-US" sz="1100" dirty="0" err="1">
                <a:latin typeface="Arial"/>
                <a:cs typeface="Arial"/>
              </a:rPr>
              <a:t>n.pdf</a:t>
            </a:r>
            <a:r>
              <a:rPr lang="en-US" sz="1100" dirty="0">
                <a:latin typeface="Arial"/>
                <a:cs typeface="Arial"/>
              </a:rPr>
              <a:t>  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Canadian Medical Association (2013). </a:t>
            </a:r>
            <a:r>
              <a:rPr lang="en-US" sz="1100" i="1" dirty="0">
                <a:latin typeface="Arial"/>
                <a:cs typeface="Arial"/>
              </a:rPr>
              <a:t>Social media and Canadian physicians – issues and rules of engagement. </a:t>
            </a:r>
            <a:r>
              <a:rPr lang="en-US" sz="1100" dirty="0">
                <a:latin typeface="Arial"/>
                <a:cs typeface="Arial"/>
              </a:rPr>
              <a:t>Retrieved from 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	</a:t>
            </a:r>
            <a:r>
              <a:rPr lang="en-US" sz="1100" u="sng" dirty="0">
                <a:latin typeface="Arial"/>
                <a:cs typeface="Arial"/>
                <a:hlinkClick r:id="rId5"/>
              </a:rPr>
              <a:t>http://www.cma.ca/advocacy/social-media-canadian-physicians</a:t>
            </a:r>
            <a:endParaRPr lang="en-US" sz="11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Chatterley, T., &amp; </a:t>
            </a:r>
            <a:r>
              <a:rPr lang="en-US" sz="1100" dirty="0" err="1">
                <a:latin typeface="Arial"/>
                <a:cs typeface="Arial"/>
              </a:rPr>
              <a:t>Chojecki</a:t>
            </a:r>
            <a:r>
              <a:rPr lang="en-US" sz="1100" dirty="0">
                <a:latin typeface="Arial"/>
                <a:cs typeface="Arial"/>
              </a:rPr>
              <a:t>, D. (2010). Personal digital assistant usage among undergraduate medical students: exploring trends, </a:t>
            </a:r>
            <a:r>
              <a:rPr lang="en-US" sz="1100" dirty="0" smtClean="0">
                <a:latin typeface="Arial"/>
                <a:cs typeface="Arial"/>
              </a:rPr>
              <a:t>	barriers</a:t>
            </a:r>
            <a:r>
              <a:rPr lang="en-US" sz="1100" dirty="0">
                <a:latin typeface="Arial"/>
                <a:cs typeface="Arial"/>
              </a:rPr>
              <a:t>, and </a:t>
            </a:r>
            <a:r>
              <a:rPr lang="en-US" sz="1100" dirty="0" smtClean="0">
                <a:latin typeface="Arial"/>
                <a:cs typeface="Arial"/>
              </a:rPr>
              <a:t>the </a:t>
            </a:r>
            <a:r>
              <a:rPr lang="en-US" sz="1100" dirty="0">
                <a:latin typeface="Arial"/>
                <a:cs typeface="Arial"/>
              </a:rPr>
              <a:t>advent of smartphones. </a:t>
            </a:r>
            <a:r>
              <a:rPr lang="en-US" sz="1100" i="1" dirty="0">
                <a:latin typeface="Arial"/>
                <a:cs typeface="Arial"/>
              </a:rPr>
              <a:t>Journal Medical Library Association,</a:t>
            </a:r>
            <a:r>
              <a:rPr lang="en-US" sz="1100" dirty="0">
                <a:latin typeface="Arial"/>
                <a:cs typeface="Arial"/>
              </a:rPr>
              <a:t> 98(2), 157-160. DOI </a:t>
            </a:r>
            <a:r>
              <a:rPr lang="en-US" sz="1100" dirty="0" smtClean="0">
                <a:latin typeface="Arial"/>
                <a:cs typeface="Arial"/>
              </a:rPr>
              <a:t>	</a:t>
            </a:r>
            <a:r>
              <a:rPr lang="en-US" sz="1100" u="sng" dirty="0" smtClean="0">
                <a:latin typeface="Arial"/>
                <a:cs typeface="Arial"/>
                <a:hlinkClick r:id="rId6"/>
              </a:rPr>
              <a:t>10.3163</a:t>
            </a:r>
            <a:r>
              <a:rPr lang="en-US" sz="1100" u="sng" dirty="0">
                <a:latin typeface="Arial"/>
                <a:cs typeface="Arial"/>
                <a:hlinkClick r:id="rId6"/>
              </a:rPr>
              <a:t>/1536-5050.98.2.008</a:t>
            </a:r>
            <a:r>
              <a:rPr lang="en-US" sz="1100" dirty="0">
                <a:latin typeface="Arial"/>
                <a:cs typeface="Arial"/>
              </a:rPr>
              <a:t>.</a:t>
            </a:r>
          </a:p>
          <a:p>
            <a:pPr marL="0" indent="0">
              <a:buNone/>
            </a:pP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5770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References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/>
              <a:t>Canadian Association of Schools of Nursing. (2011). </a:t>
            </a:r>
            <a:r>
              <a:rPr lang="en-US" sz="1100" i="1" dirty="0"/>
              <a:t>Nursing informatics. Entry-to-practice competencies for registered nurses. </a:t>
            </a:r>
            <a:r>
              <a:rPr lang="en-US" sz="1100" dirty="0"/>
              <a:t>Retrieved </a:t>
            </a:r>
            <a:r>
              <a:rPr lang="en-US" sz="1100" dirty="0">
                <a:latin typeface="Arial"/>
                <a:cs typeface="Arial"/>
              </a:rPr>
              <a:t>from </a:t>
            </a:r>
            <a:r>
              <a:rPr lang="en-US" sz="1100" u="sng" dirty="0">
                <a:latin typeface="Arial"/>
                <a:cs typeface="Arial"/>
                <a:hlinkClick r:id="rId2"/>
              </a:rPr>
              <a:t>http://www.casn.ca/vm/newvisual/attachments/856/Media/NursingInformaticsEntryToPracticeCompetenciesFINAL.pdf</a:t>
            </a:r>
            <a:endParaRPr lang="en-US" sz="11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100" dirty="0" err="1">
                <a:latin typeface="Arial"/>
                <a:cs typeface="Arial"/>
              </a:rPr>
              <a:t>Cibulka</a:t>
            </a:r>
            <a:r>
              <a:rPr lang="en-US" sz="1100" dirty="0">
                <a:latin typeface="Arial"/>
                <a:cs typeface="Arial"/>
              </a:rPr>
              <a:t>, N.J., &amp; Crane-Wilder, L. (2010). Introducing personal digital assistants to enhance nursing education in undergraduate </a:t>
            </a:r>
            <a:r>
              <a:rPr lang="en-US" sz="1100" dirty="0" smtClean="0">
                <a:latin typeface="Arial"/>
                <a:cs typeface="Arial"/>
              </a:rPr>
              <a:t>	and </a:t>
            </a:r>
            <a:r>
              <a:rPr lang="en-US" sz="1100" dirty="0">
                <a:latin typeface="Arial"/>
                <a:cs typeface="Arial"/>
              </a:rPr>
              <a:t>graduate nursing programs. </a:t>
            </a:r>
            <a:r>
              <a:rPr lang="en-US" sz="1100" i="1" dirty="0">
                <a:latin typeface="Arial"/>
                <a:cs typeface="Arial"/>
              </a:rPr>
              <a:t>Journal of Nursing Education, 50 </a:t>
            </a:r>
            <a:r>
              <a:rPr lang="en-US" sz="1100" dirty="0">
                <a:latin typeface="Arial"/>
                <a:cs typeface="Arial"/>
              </a:rPr>
              <a:t>(2), 115-119.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College of Dental Hygienists of Ontario. (2009). The standards of practice for dental hygiene educators. Retrieved from </a:t>
            </a:r>
            <a:r>
              <a:rPr lang="en-US" sz="1100" dirty="0" smtClean="0">
                <a:latin typeface="Arial"/>
                <a:cs typeface="Arial"/>
              </a:rPr>
              <a:t>	</a:t>
            </a:r>
            <a:r>
              <a:rPr lang="en-US" sz="1100" u="sng" dirty="0" smtClean="0">
                <a:latin typeface="Arial"/>
                <a:cs typeface="Arial"/>
                <a:hlinkClick r:id="rId3"/>
              </a:rPr>
              <a:t>http</a:t>
            </a:r>
            <a:r>
              <a:rPr lang="en-US" sz="1100" u="sng" dirty="0">
                <a:latin typeface="Arial"/>
                <a:cs typeface="Arial"/>
                <a:hlinkClick r:id="rId3"/>
              </a:rPr>
              <a:t>://www.cdho.org/reference/english/standardsofpracticeeducators.pdf</a:t>
            </a:r>
            <a:endParaRPr lang="en-US" sz="11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College of Dental Hygienists of Ontario (2012).  Protecting clients’ privacy in electronic health records and mobile technology. </a:t>
            </a:r>
            <a:r>
              <a:rPr lang="en-US" sz="1100" dirty="0" smtClean="0">
                <a:latin typeface="Arial"/>
                <a:cs typeface="Arial"/>
              </a:rPr>
              <a:t>	Retrieved </a:t>
            </a:r>
            <a:r>
              <a:rPr lang="en-US" sz="1100" dirty="0">
                <a:latin typeface="Arial"/>
                <a:cs typeface="Arial"/>
              </a:rPr>
              <a:t>from 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	</a:t>
            </a:r>
            <a:r>
              <a:rPr lang="en-US" sz="1100" u="sng" dirty="0">
                <a:latin typeface="Arial"/>
                <a:cs typeface="Arial"/>
                <a:hlinkClick r:id="rId4"/>
              </a:rPr>
              <a:t>http://www.cdho.org/milestones/Milestones_Jul12.pdf</a:t>
            </a:r>
            <a:r>
              <a:rPr lang="en-US" sz="1100" dirty="0">
                <a:latin typeface="Arial"/>
                <a:cs typeface="Arial"/>
              </a:rPr>
              <a:t> . 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Cornelius, F., &amp; Gordon, M. G. (2006). Introducing and using handheld technology in nursing education. </a:t>
            </a:r>
            <a:r>
              <a:rPr lang="en-US" sz="1100" i="1" dirty="0">
                <a:latin typeface="Arial"/>
                <a:cs typeface="Arial"/>
              </a:rPr>
              <a:t>ANNU REV NURS </a:t>
            </a:r>
            <a:r>
              <a:rPr lang="en-US" sz="1100" i="1" dirty="0" smtClean="0">
                <a:latin typeface="Arial"/>
                <a:cs typeface="Arial"/>
              </a:rPr>
              <a:t>	EDUC</a:t>
            </a:r>
            <a:r>
              <a:rPr lang="en-US" sz="1100" dirty="0">
                <a:latin typeface="Arial"/>
                <a:cs typeface="Arial"/>
              </a:rPr>
              <a:t>, </a:t>
            </a:r>
            <a:r>
              <a:rPr lang="en-US" sz="1100" i="1" dirty="0">
                <a:latin typeface="Arial"/>
                <a:cs typeface="Arial"/>
              </a:rPr>
              <a:t>4</a:t>
            </a:r>
            <a:r>
              <a:rPr lang="en-US" sz="1100" dirty="0">
                <a:latin typeface="Arial"/>
                <a:cs typeface="Arial"/>
              </a:rPr>
              <a:t>, 179-92.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Covington, P.A., &amp; </a:t>
            </a:r>
            <a:r>
              <a:rPr lang="en-US" sz="1100" dirty="0" err="1">
                <a:latin typeface="Arial"/>
                <a:cs typeface="Arial"/>
              </a:rPr>
              <a:t>Claudepierre</a:t>
            </a:r>
            <a:r>
              <a:rPr lang="en-US" sz="1100" dirty="0">
                <a:latin typeface="Arial"/>
                <a:cs typeface="Arial"/>
              </a:rPr>
              <a:t>, K.D. (2006). Personal digital assistants: exploration of their use in dental hygiene education and </a:t>
            </a:r>
            <a:r>
              <a:rPr lang="en-US" sz="1100" dirty="0" smtClean="0">
                <a:latin typeface="Arial"/>
                <a:cs typeface="Arial"/>
              </a:rPr>
              <a:t>	practice</a:t>
            </a:r>
            <a:r>
              <a:rPr lang="en-US" sz="1100" dirty="0">
                <a:latin typeface="Arial"/>
                <a:cs typeface="Arial"/>
              </a:rPr>
              <a:t>. </a:t>
            </a:r>
            <a:r>
              <a:rPr lang="en-US" sz="1100" i="1" dirty="0">
                <a:latin typeface="Arial"/>
                <a:cs typeface="Arial"/>
              </a:rPr>
              <a:t>Canadian Journal of Dental Hygiene, 40</a:t>
            </a:r>
            <a:r>
              <a:rPr lang="en-US" sz="1100" dirty="0">
                <a:latin typeface="Arial"/>
                <a:cs typeface="Arial"/>
              </a:rPr>
              <a:t> (2), 80-93.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Darby, ML., &amp; Walsh, MM. (2009). </a:t>
            </a:r>
            <a:r>
              <a:rPr lang="en-US" sz="1100" i="1" dirty="0">
                <a:latin typeface="Arial"/>
                <a:cs typeface="Arial"/>
              </a:rPr>
              <a:t>Dental Hygiene Theory and Practice</a:t>
            </a:r>
            <a:r>
              <a:rPr lang="en-US" sz="1100" dirty="0">
                <a:latin typeface="Arial"/>
                <a:cs typeface="Arial"/>
              </a:rPr>
              <a:t> , 3</a:t>
            </a:r>
            <a:r>
              <a:rPr lang="en-US" sz="1100" baseline="30000" dirty="0">
                <a:latin typeface="Arial"/>
                <a:cs typeface="Arial"/>
              </a:rPr>
              <a:t>rd</a:t>
            </a:r>
            <a:r>
              <a:rPr lang="en-US" sz="1100" dirty="0">
                <a:latin typeface="Arial"/>
                <a:cs typeface="Arial"/>
              </a:rPr>
              <a:t> ed. Philadelphia, Saunders.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Dryer, M.D., Presler, E.A., </a:t>
            </a:r>
            <a:r>
              <a:rPr lang="en-US" sz="1100" dirty="0" err="1">
                <a:latin typeface="Arial"/>
                <a:cs typeface="Arial"/>
              </a:rPr>
              <a:t>Raybould</a:t>
            </a:r>
            <a:r>
              <a:rPr lang="en-US" sz="1100" dirty="0">
                <a:latin typeface="Arial"/>
                <a:cs typeface="Arial"/>
              </a:rPr>
              <a:t>, T.P., </a:t>
            </a:r>
            <a:r>
              <a:rPr lang="en-US" sz="1100" dirty="0" err="1">
                <a:latin typeface="Arial"/>
                <a:cs typeface="Arial"/>
              </a:rPr>
              <a:t>Burklow</a:t>
            </a:r>
            <a:r>
              <a:rPr lang="en-US" sz="1100" dirty="0">
                <a:latin typeface="Arial"/>
                <a:cs typeface="Arial"/>
              </a:rPr>
              <a:t>, C., &amp; Smith, T.A. (2006). Use of handheld computer technology to monitor </a:t>
            </a:r>
            <a:r>
              <a:rPr lang="en-US" sz="1100" dirty="0" smtClean="0">
                <a:latin typeface="Arial"/>
                <a:cs typeface="Arial"/>
              </a:rPr>
              <a:t>	general </a:t>
            </a:r>
            <a:r>
              <a:rPr lang="en-US" sz="1100" dirty="0">
                <a:latin typeface="Arial"/>
                <a:cs typeface="Arial"/>
              </a:rPr>
              <a:t>practice residents’ clinical experiences, </a:t>
            </a:r>
            <a:r>
              <a:rPr lang="en-US" sz="1100" i="1" dirty="0">
                <a:latin typeface="Arial"/>
                <a:cs typeface="Arial"/>
              </a:rPr>
              <a:t>Journal Dental Education, 70</a:t>
            </a:r>
            <a:r>
              <a:rPr lang="en-US" sz="1100" dirty="0">
                <a:latin typeface="Arial"/>
                <a:cs typeface="Arial"/>
              </a:rPr>
              <a:t> (12), 1328-1338.</a:t>
            </a:r>
          </a:p>
          <a:p>
            <a:pPr marL="0" indent="0">
              <a:buNone/>
            </a:pP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7645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References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699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EDUCAUSE Learning Initiative. (2012). 7 things you should know about flipped classrooms. Retrieved from </a:t>
            </a:r>
            <a:r>
              <a:rPr lang="en-US" sz="1100" dirty="0" smtClean="0">
                <a:latin typeface="Arial"/>
                <a:cs typeface="Arial"/>
              </a:rPr>
              <a:t>		</a:t>
            </a:r>
            <a:r>
              <a:rPr lang="en-US" sz="1100" u="sng" dirty="0" smtClean="0">
                <a:latin typeface="Arial"/>
                <a:cs typeface="Arial"/>
                <a:hlinkClick r:id="rId2"/>
              </a:rPr>
              <a:t>http</a:t>
            </a:r>
            <a:r>
              <a:rPr lang="en-US" sz="1100" u="sng" dirty="0">
                <a:latin typeface="Arial"/>
                <a:cs typeface="Arial"/>
                <a:hlinkClick r:id="rId2"/>
              </a:rPr>
              <a:t>://net.educause.edu/ir/library/pdf/ELI7081.pdf</a:t>
            </a:r>
            <a:endParaRPr lang="en-US" sz="11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100" dirty="0" err="1">
                <a:latin typeface="Arial"/>
                <a:cs typeface="Arial"/>
              </a:rPr>
              <a:t>Elo</a:t>
            </a:r>
            <a:r>
              <a:rPr lang="en-US" sz="1100" dirty="0">
                <a:latin typeface="Arial"/>
                <a:cs typeface="Arial"/>
              </a:rPr>
              <a:t>, S., &amp; </a:t>
            </a:r>
            <a:r>
              <a:rPr lang="en-US" sz="1100" dirty="0" err="1">
                <a:latin typeface="Arial"/>
                <a:cs typeface="Arial"/>
              </a:rPr>
              <a:t>Kyngas</a:t>
            </a:r>
            <a:r>
              <a:rPr lang="en-US" sz="1100" dirty="0">
                <a:latin typeface="Arial"/>
                <a:cs typeface="Arial"/>
              </a:rPr>
              <a:t>, H. (2007). The qualitative content analysis process. </a:t>
            </a:r>
            <a:r>
              <a:rPr lang="en-US" sz="1100" i="1" dirty="0">
                <a:latin typeface="Arial"/>
                <a:cs typeface="Arial"/>
              </a:rPr>
              <a:t>Journal of  Advanced Nursing, </a:t>
            </a:r>
            <a:r>
              <a:rPr lang="en-US" sz="1100" dirty="0">
                <a:latin typeface="Arial"/>
                <a:cs typeface="Arial"/>
              </a:rPr>
              <a:t>62</a:t>
            </a:r>
            <a:r>
              <a:rPr lang="en-US" sz="1100" i="1" dirty="0">
                <a:latin typeface="Arial"/>
                <a:cs typeface="Arial"/>
              </a:rPr>
              <a:t> </a:t>
            </a:r>
            <a:r>
              <a:rPr lang="en-US" sz="1100" dirty="0">
                <a:latin typeface="Arial"/>
                <a:cs typeface="Arial"/>
              </a:rPr>
              <a:t>(1), 107-115. </a:t>
            </a:r>
            <a:r>
              <a:rPr lang="cs-CZ" sz="1100" dirty="0" err="1">
                <a:latin typeface="Arial"/>
                <a:cs typeface="Arial"/>
              </a:rPr>
              <a:t>doi</a:t>
            </a:r>
            <a:r>
              <a:rPr lang="cs-CZ" sz="1100" dirty="0">
                <a:latin typeface="Arial"/>
                <a:cs typeface="Arial"/>
              </a:rPr>
              <a:t>: </a:t>
            </a:r>
            <a:r>
              <a:rPr lang="cs-CZ" sz="1100" dirty="0" smtClean="0">
                <a:latin typeface="Arial"/>
                <a:cs typeface="Arial"/>
              </a:rPr>
              <a:t>	10.1111</a:t>
            </a:r>
            <a:r>
              <a:rPr lang="cs-CZ" sz="1100" dirty="0">
                <a:latin typeface="Arial"/>
                <a:cs typeface="Arial"/>
              </a:rPr>
              <a:t>/j</a:t>
            </a:r>
            <a:r>
              <a:rPr lang="cs-CZ" sz="1100" dirty="0" smtClean="0">
                <a:latin typeface="Arial"/>
                <a:cs typeface="Arial"/>
              </a:rPr>
              <a:t>.1365</a:t>
            </a:r>
            <a:r>
              <a:rPr lang="cs-CZ" sz="1100" dirty="0">
                <a:latin typeface="Arial"/>
                <a:cs typeface="Arial"/>
              </a:rPr>
              <a:t>-2648.2007.04569.x</a:t>
            </a:r>
            <a:endParaRPr lang="en-US" sz="11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Farrell, M.J., &amp; Rose, L. (2008). Use of mobile handheld computers in clinical nursing education. </a:t>
            </a:r>
            <a:r>
              <a:rPr lang="en-US" sz="1100" i="1" dirty="0">
                <a:latin typeface="Arial"/>
                <a:cs typeface="Arial"/>
              </a:rPr>
              <a:t>Journal of Nursing Education, </a:t>
            </a:r>
            <a:r>
              <a:rPr lang="en-US" sz="1100" i="1" dirty="0" smtClean="0">
                <a:latin typeface="Arial"/>
                <a:cs typeface="Arial"/>
              </a:rPr>
              <a:t>47	</a:t>
            </a:r>
            <a:r>
              <a:rPr lang="en-US" sz="1100" dirty="0" smtClean="0">
                <a:latin typeface="Arial"/>
                <a:cs typeface="Arial"/>
              </a:rPr>
              <a:t>(</a:t>
            </a:r>
            <a:r>
              <a:rPr lang="en-US" sz="1100" dirty="0">
                <a:latin typeface="Arial"/>
                <a:cs typeface="Arial"/>
              </a:rPr>
              <a:t>1), 3-19.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Free, C., Phillips, G., Felix, L., </a:t>
            </a:r>
            <a:r>
              <a:rPr lang="en-US" sz="1100" dirty="0" err="1">
                <a:latin typeface="Arial"/>
                <a:cs typeface="Arial"/>
              </a:rPr>
              <a:t>Galli</a:t>
            </a:r>
            <a:r>
              <a:rPr lang="en-US" sz="1100" dirty="0">
                <a:latin typeface="Arial"/>
                <a:cs typeface="Arial"/>
              </a:rPr>
              <a:t>, L., Patel, V., Edwards, P. (2010). The effectiveness of  M-health technologies for improving </a:t>
            </a:r>
            <a:r>
              <a:rPr lang="en-US" sz="1100" dirty="0" smtClean="0">
                <a:latin typeface="Arial"/>
                <a:cs typeface="Arial"/>
              </a:rPr>
              <a:t>	health </a:t>
            </a:r>
            <a:r>
              <a:rPr lang="en-US" sz="1100" dirty="0">
                <a:latin typeface="Arial"/>
                <a:cs typeface="Arial"/>
              </a:rPr>
              <a:t>and health services: a systematic review protocol. </a:t>
            </a:r>
            <a:r>
              <a:rPr lang="en-US" sz="1100" i="1" dirty="0">
                <a:latin typeface="Arial"/>
                <a:cs typeface="Arial"/>
              </a:rPr>
              <a:t>BMC Research Notes, </a:t>
            </a:r>
            <a:r>
              <a:rPr lang="en-US" sz="1100" dirty="0">
                <a:latin typeface="Arial"/>
                <a:cs typeface="Arial"/>
              </a:rPr>
              <a:t>3 (250), 1-7. DOI </a:t>
            </a:r>
            <a:r>
              <a:rPr lang="en-US" sz="1100" dirty="0" smtClean="0">
                <a:latin typeface="Arial"/>
                <a:cs typeface="Arial"/>
              </a:rPr>
              <a:t>	10.1186</a:t>
            </a:r>
            <a:r>
              <a:rPr lang="en-US" sz="1100" dirty="0">
                <a:latin typeface="Arial"/>
                <a:cs typeface="Arial"/>
              </a:rPr>
              <a:t>/1756-0500-3-250.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Garret, B., Klein, G. (2008). Value of wireless personal digital assistants for practice: perceptions of advanced practice nurses. </a:t>
            </a:r>
            <a:r>
              <a:rPr lang="en-US" sz="1100" dirty="0" smtClean="0">
                <a:latin typeface="Arial"/>
                <a:cs typeface="Arial"/>
              </a:rPr>
              <a:t>	</a:t>
            </a:r>
            <a:r>
              <a:rPr lang="en-US" sz="1100" i="1" dirty="0" smtClean="0">
                <a:latin typeface="Arial"/>
                <a:cs typeface="Arial"/>
              </a:rPr>
              <a:t>Journal </a:t>
            </a:r>
            <a:r>
              <a:rPr lang="en-US" sz="1100" i="1" dirty="0">
                <a:latin typeface="Arial"/>
                <a:cs typeface="Arial"/>
              </a:rPr>
              <a:t>of Clinical Nursing, </a:t>
            </a:r>
            <a:r>
              <a:rPr lang="en-US" sz="1100" dirty="0">
                <a:latin typeface="Arial"/>
                <a:cs typeface="Arial"/>
              </a:rPr>
              <a:t>17, 2146- 2154.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George, L.E., &amp; Davidson, L. (2005). PDA use in nursing education: Prepared for today, 	poised for tomorrow.</a:t>
            </a:r>
            <a:r>
              <a:rPr lang="en-US" sz="1100" i="1" dirty="0">
                <a:latin typeface="Arial"/>
                <a:cs typeface="Arial"/>
              </a:rPr>
              <a:t> Online Journal of </a:t>
            </a:r>
            <a:r>
              <a:rPr lang="en-US" sz="1100" i="1" dirty="0" smtClean="0">
                <a:latin typeface="Arial"/>
                <a:cs typeface="Arial"/>
              </a:rPr>
              <a:t>	Nursing </a:t>
            </a:r>
            <a:r>
              <a:rPr lang="en-US" sz="1100" i="1" dirty="0">
                <a:latin typeface="Arial"/>
                <a:cs typeface="Arial"/>
              </a:rPr>
              <a:t>Informatics, </a:t>
            </a:r>
            <a:r>
              <a:rPr lang="en-US" sz="1100" dirty="0">
                <a:latin typeface="Arial"/>
                <a:cs typeface="Arial"/>
              </a:rPr>
              <a:t>9(2). Retrieved from 	</a:t>
            </a:r>
            <a:r>
              <a:rPr lang="en-US" sz="1100" u="sng" dirty="0">
                <a:latin typeface="Arial"/>
                <a:cs typeface="Arial"/>
                <a:hlinkClick r:id="rId3"/>
              </a:rPr>
              <a:t>http://ojni.org/9_2/george.htm</a:t>
            </a:r>
            <a:r>
              <a:rPr lang="en-US" sz="1100" dirty="0">
                <a:latin typeface="Arial"/>
                <a:cs typeface="Arial"/>
              </a:rPr>
              <a:t>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George, L.E., Davidson, L.J., </a:t>
            </a:r>
            <a:r>
              <a:rPr lang="en-US" sz="1100" dirty="0" err="1">
                <a:latin typeface="Arial"/>
                <a:cs typeface="Arial"/>
              </a:rPr>
              <a:t>Serapiglia</a:t>
            </a:r>
            <a:r>
              <a:rPr lang="en-US" sz="1100" dirty="0">
                <a:latin typeface="Arial"/>
                <a:cs typeface="Arial"/>
              </a:rPr>
              <a:t>, C.P., </a:t>
            </a:r>
            <a:r>
              <a:rPr lang="en-US" sz="1100" dirty="0" err="1">
                <a:latin typeface="Arial"/>
                <a:cs typeface="Arial"/>
              </a:rPr>
              <a:t>Baria</a:t>
            </a:r>
            <a:r>
              <a:rPr lang="en-US" sz="1100" dirty="0">
                <a:latin typeface="Arial"/>
                <a:cs typeface="Arial"/>
              </a:rPr>
              <a:t>, S., &amp; </a:t>
            </a:r>
            <a:r>
              <a:rPr lang="en-US" sz="1100" dirty="0" err="1">
                <a:latin typeface="Arial"/>
                <a:cs typeface="Arial"/>
              </a:rPr>
              <a:t>Thotakura</a:t>
            </a:r>
            <a:r>
              <a:rPr lang="en-US" sz="1100" dirty="0">
                <a:latin typeface="Arial"/>
                <a:cs typeface="Arial"/>
              </a:rPr>
              <a:t>, A. (2010).</a:t>
            </a:r>
          </a:p>
          <a:p>
            <a:pPr marL="0" indent="0">
              <a:buNone/>
            </a:pPr>
            <a:r>
              <a:rPr lang="en-US" sz="1100" dirty="0" smtClean="0">
                <a:latin typeface="Arial"/>
                <a:cs typeface="Arial"/>
              </a:rPr>
              <a:t>Technology </a:t>
            </a:r>
            <a:r>
              <a:rPr lang="en-US" sz="1100" dirty="0">
                <a:latin typeface="Arial"/>
                <a:cs typeface="Arial"/>
              </a:rPr>
              <a:t>in nursing education: a study of PDA use by students. </a:t>
            </a:r>
            <a:r>
              <a:rPr lang="en-US" sz="1100" i="1" dirty="0">
                <a:latin typeface="Arial"/>
                <a:cs typeface="Arial"/>
              </a:rPr>
              <a:t>Journal of  Professional Nursing, 26</a:t>
            </a:r>
            <a:r>
              <a:rPr lang="en-US" sz="1100" dirty="0">
                <a:latin typeface="Arial"/>
                <a:cs typeface="Arial"/>
              </a:rPr>
              <a:t> (6), 371-376.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Georgina, D.A., Olson M.R. (2008). Integration of technology in higher education. </a:t>
            </a:r>
            <a:r>
              <a:rPr lang="en-US" sz="1100" dirty="0" smtClean="0">
                <a:latin typeface="Arial"/>
                <a:cs typeface="Arial"/>
              </a:rPr>
              <a:t>The </a:t>
            </a:r>
            <a:r>
              <a:rPr lang="en-US" sz="1100" i="1" dirty="0">
                <a:latin typeface="Arial"/>
                <a:cs typeface="Arial"/>
              </a:rPr>
              <a:t>Internet and Higher Education</a:t>
            </a:r>
            <a:r>
              <a:rPr lang="en-US" sz="1100" dirty="0">
                <a:latin typeface="Arial"/>
                <a:cs typeface="Arial"/>
              </a:rPr>
              <a:t>, 11, 1-8.</a:t>
            </a:r>
          </a:p>
          <a:p>
            <a:pPr marL="0" indent="0">
              <a:buNone/>
            </a:pP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4121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References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100" dirty="0"/>
              <a:t>Goldsworthy, S.A., Lawrence N., &amp; Goodman, W. (2006). The use of personal digital </a:t>
            </a:r>
            <a:r>
              <a:rPr lang="en-US" sz="1100" dirty="0" smtClean="0"/>
              <a:t>assistants </a:t>
            </a:r>
            <a:r>
              <a:rPr lang="en-US" sz="1100" dirty="0"/>
              <a:t>at the point of care in an </a:t>
            </a:r>
            <a:r>
              <a:rPr lang="en-US" sz="1100" dirty="0">
                <a:latin typeface="Arial"/>
                <a:cs typeface="Arial"/>
              </a:rPr>
              <a:t>undergraduate </a:t>
            </a:r>
            <a:r>
              <a:rPr lang="en-US" sz="1100" dirty="0" smtClean="0">
                <a:latin typeface="Arial"/>
                <a:cs typeface="Arial"/>
              </a:rPr>
              <a:t>	nursing </a:t>
            </a:r>
            <a:r>
              <a:rPr lang="en-US" sz="1100" dirty="0">
                <a:latin typeface="Arial"/>
                <a:cs typeface="Arial"/>
              </a:rPr>
              <a:t>program. </a:t>
            </a:r>
            <a:r>
              <a:rPr lang="en-US" sz="1100" i="1" dirty="0">
                <a:latin typeface="Arial"/>
                <a:cs typeface="Arial"/>
              </a:rPr>
              <a:t>Computers, </a:t>
            </a:r>
            <a:r>
              <a:rPr lang="en-US" sz="1100" i="1" dirty="0" smtClean="0">
                <a:latin typeface="Arial"/>
                <a:cs typeface="Arial"/>
              </a:rPr>
              <a:t>Informatics</a:t>
            </a:r>
            <a:r>
              <a:rPr lang="en-US" sz="1100" i="1" dirty="0">
                <a:latin typeface="Arial"/>
                <a:cs typeface="Arial"/>
              </a:rPr>
              <a:t>, Nursing, </a:t>
            </a:r>
            <a:r>
              <a:rPr lang="en-US" sz="1100" dirty="0">
                <a:latin typeface="Arial"/>
                <a:cs typeface="Arial"/>
              </a:rPr>
              <a:t>24(3), 138-143.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Guidry K., &amp; </a:t>
            </a:r>
            <a:r>
              <a:rPr lang="en-US" sz="1100" dirty="0" err="1">
                <a:latin typeface="Arial"/>
                <a:cs typeface="Arial"/>
              </a:rPr>
              <a:t>BrckaLorenz</a:t>
            </a:r>
            <a:r>
              <a:rPr lang="en-US" sz="1100" dirty="0">
                <a:latin typeface="Arial"/>
                <a:cs typeface="Arial"/>
              </a:rPr>
              <a:t>, A. (2010). A comparison of student and faculty academic </a:t>
            </a:r>
            <a:r>
              <a:rPr lang="en-US" sz="1100" dirty="0" smtClean="0">
                <a:latin typeface="Arial"/>
                <a:cs typeface="Arial"/>
              </a:rPr>
              <a:t>technology </a:t>
            </a:r>
            <a:r>
              <a:rPr lang="en-US" sz="1100" dirty="0">
                <a:latin typeface="Arial"/>
                <a:cs typeface="Arial"/>
              </a:rPr>
              <a:t>use across disciplines. Retrieved </a:t>
            </a:r>
            <a:r>
              <a:rPr lang="en-US" sz="1100" dirty="0" smtClean="0">
                <a:latin typeface="Arial"/>
                <a:cs typeface="Arial"/>
              </a:rPr>
              <a:t>	from</a:t>
            </a:r>
            <a:endParaRPr lang="en-US" sz="11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	</a:t>
            </a:r>
            <a:r>
              <a:rPr lang="en-US" sz="1100" u="sng" dirty="0">
                <a:latin typeface="Arial"/>
                <a:cs typeface="Arial"/>
                <a:hlinkClick r:id="rId2"/>
              </a:rPr>
              <a:t>http://www.educause.edu/ero/article/comparison-student-and-faculty-academic-	technology-use-across-disciplines</a:t>
            </a:r>
            <a:endParaRPr lang="en-US" sz="11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100" dirty="0" err="1">
                <a:latin typeface="Arial"/>
                <a:cs typeface="Arial"/>
              </a:rPr>
              <a:t>Hassoun</a:t>
            </a:r>
            <a:r>
              <a:rPr lang="en-US" sz="1100" dirty="0">
                <a:latin typeface="Arial"/>
                <a:cs typeface="Arial"/>
              </a:rPr>
              <a:t>, A., </a:t>
            </a:r>
            <a:r>
              <a:rPr lang="en-US" sz="1100" dirty="0" err="1">
                <a:latin typeface="Arial"/>
                <a:cs typeface="Arial"/>
              </a:rPr>
              <a:t>Vellozzi</a:t>
            </a:r>
            <a:r>
              <a:rPr lang="en-US" sz="1100" dirty="0">
                <a:latin typeface="Arial"/>
                <a:cs typeface="Arial"/>
              </a:rPr>
              <a:t>, E., &amp; Smith, M. (2004). Concise communications. Colonization of 	personal digital assistants carried by </a:t>
            </a:r>
            <a:r>
              <a:rPr lang="en-US" sz="1100" dirty="0" smtClean="0">
                <a:latin typeface="Arial"/>
                <a:cs typeface="Arial"/>
              </a:rPr>
              <a:t>	healthcare </a:t>
            </a:r>
            <a:r>
              <a:rPr lang="en-US" sz="1100" dirty="0">
                <a:latin typeface="Arial"/>
                <a:cs typeface="Arial"/>
              </a:rPr>
              <a:t>professionals. </a:t>
            </a:r>
            <a:r>
              <a:rPr lang="en-US" sz="1100" i="1" dirty="0">
                <a:latin typeface="Arial"/>
                <a:cs typeface="Arial"/>
              </a:rPr>
              <a:t>Infection Control &amp; </a:t>
            </a:r>
            <a:r>
              <a:rPr lang="en-US" sz="1100" i="1" dirty="0" smtClean="0">
                <a:latin typeface="Arial"/>
                <a:cs typeface="Arial"/>
              </a:rPr>
              <a:t>Hospital </a:t>
            </a:r>
            <a:r>
              <a:rPr lang="en-US" sz="1100" i="1" dirty="0">
                <a:latin typeface="Arial"/>
                <a:cs typeface="Arial"/>
              </a:rPr>
              <a:t>Epidemiology,</a:t>
            </a:r>
            <a:r>
              <a:rPr lang="en-US" sz="1100" dirty="0">
                <a:latin typeface="Arial"/>
                <a:cs typeface="Arial"/>
              </a:rPr>
              <a:t> 25(11), 1000-1001.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Hudson, K., Buell, V. (2011). Empowering safer practice: PDAs are integral tools for </a:t>
            </a:r>
            <a:r>
              <a:rPr lang="en-US" sz="1100" dirty="0" smtClean="0">
                <a:latin typeface="Arial"/>
                <a:cs typeface="Arial"/>
              </a:rPr>
              <a:t>nursing </a:t>
            </a:r>
            <a:r>
              <a:rPr lang="en-US" sz="1100" dirty="0">
                <a:latin typeface="Arial"/>
                <a:cs typeface="Arial"/>
              </a:rPr>
              <a:t>and health care. </a:t>
            </a:r>
            <a:r>
              <a:rPr lang="en-US" sz="1100" i="1" dirty="0">
                <a:latin typeface="Arial"/>
                <a:cs typeface="Arial"/>
              </a:rPr>
              <a:t>Journal of Nursing </a:t>
            </a:r>
            <a:r>
              <a:rPr lang="en-US" sz="1100" i="1" dirty="0" smtClean="0">
                <a:latin typeface="Arial"/>
                <a:cs typeface="Arial"/>
              </a:rPr>
              <a:t>	Management</a:t>
            </a:r>
            <a:r>
              <a:rPr lang="en-US" sz="1100" i="1" dirty="0">
                <a:latin typeface="Arial"/>
                <a:cs typeface="Arial"/>
              </a:rPr>
              <a:t>, </a:t>
            </a:r>
            <a:r>
              <a:rPr lang="en-US" sz="1100" dirty="0">
                <a:latin typeface="Arial"/>
                <a:cs typeface="Arial"/>
              </a:rPr>
              <a:t>19, 400-406.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Johansson, P., </a:t>
            </a:r>
            <a:r>
              <a:rPr lang="en-US" sz="1100" dirty="0" err="1">
                <a:latin typeface="Arial"/>
                <a:cs typeface="Arial"/>
              </a:rPr>
              <a:t>Petersson</a:t>
            </a:r>
            <a:r>
              <a:rPr lang="en-US" sz="1100" dirty="0">
                <a:latin typeface="Arial"/>
                <a:cs typeface="Arial"/>
              </a:rPr>
              <a:t>, G., Nilsson, G. (2011). Experience of using a personal digital 	assistant in nursing practice – a single </a:t>
            </a:r>
            <a:r>
              <a:rPr lang="en-US" sz="1100" dirty="0" smtClean="0">
                <a:latin typeface="Arial"/>
                <a:cs typeface="Arial"/>
              </a:rPr>
              <a:t>	case </a:t>
            </a:r>
            <a:r>
              <a:rPr lang="en-US" sz="1100" dirty="0">
                <a:latin typeface="Arial"/>
                <a:cs typeface="Arial"/>
              </a:rPr>
              <a:t>study. </a:t>
            </a:r>
            <a:r>
              <a:rPr lang="en-US" sz="1100" i="1" dirty="0">
                <a:latin typeface="Arial"/>
                <a:cs typeface="Arial"/>
              </a:rPr>
              <a:t>Journal of Nursing </a:t>
            </a:r>
            <a:r>
              <a:rPr lang="en-US" sz="1100" i="1" dirty="0" smtClean="0">
                <a:latin typeface="Arial"/>
                <a:cs typeface="Arial"/>
              </a:rPr>
              <a:t>Management</a:t>
            </a:r>
            <a:r>
              <a:rPr lang="en-US" sz="1100" i="1" dirty="0">
                <a:latin typeface="Arial"/>
                <a:cs typeface="Arial"/>
              </a:rPr>
              <a:t>, </a:t>
            </a:r>
            <a:r>
              <a:rPr lang="en-US" sz="1100" dirty="0">
                <a:latin typeface="Arial"/>
                <a:cs typeface="Arial"/>
              </a:rPr>
              <a:t>19, 855-862.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Kenny, R.F., Park, C. L</a:t>
            </a:r>
            <a:r>
              <a:rPr lang="en-US" sz="1100" b="1" dirty="0">
                <a:latin typeface="Arial"/>
                <a:cs typeface="Arial"/>
              </a:rPr>
              <a:t>.,</a:t>
            </a:r>
            <a:r>
              <a:rPr lang="en-US" sz="1100" dirty="0">
                <a:latin typeface="Arial"/>
                <a:cs typeface="Arial"/>
              </a:rPr>
              <a:t> Van </a:t>
            </a:r>
            <a:r>
              <a:rPr lang="en-US" sz="1100" dirty="0" err="1">
                <a:latin typeface="Arial"/>
                <a:cs typeface="Arial"/>
              </a:rPr>
              <a:t>Neste</a:t>
            </a:r>
            <a:r>
              <a:rPr lang="en-US" sz="1100" dirty="0">
                <a:latin typeface="Arial"/>
                <a:cs typeface="Arial"/>
              </a:rPr>
              <a:t>-Kenny, J.M.C., Burton, P.A. &amp; </a:t>
            </a:r>
            <a:r>
              <a:rPr lang="en-US" sz="1100" dirty="0" err="1">
                <a:latin typeface="Arial"/>
                <a:cs typeface="Arial"/>
              </a:rPr>
              <a:t>Meiers</a:t>
            </a:r>
            <a:r>
              <a:rPr lang="en-US" sz="1100" dirty="0">
                <a:latin typeface="Arial"/>
                <a:cs typeface="Arial"/>
              </a:rPr>
              <a:t>, J. (2009). Using Mobile Learning to Enhance the Quality </a:t>
            </a:r>
            <a:r>
              <a:rPr lang="en-US" sz="1100" dirty="0" smtClean="0">
                <a:latin typeface="Arial"/>
                <a:cs typeface="Arial"/>
              </a:rPr>
              <a:t>	of </a:t>
            </a:r>
            <a:r>
              <a:rPr lang="en-US" sz="1100" dirty="0">
                <a:latin typeface="Arial"/>
                <a:cs typeface="Arial"/>
              </a:rPr>
              <a:t>Nursing Practice Education. In M. Ally (Ed.), </a:t>
            </a:r>
            <a:r>
              <a:rPr lang="en-US" sz="1100" i="1" dirty="0">
                <a:latin typeface="Arial"/>
                <a:cs typeface="Arial"/>
              </a:rPr>
              <a:t>Empowering Learners and Educators with Mobile Learning</a:t>
            </a:r>
            <a:r>
              <a:rPr lang="en-US" sz="1100" dirty="0">
                <a:latin typeface="Arial"/>
                <a:cs typeface="Arial"/>
              </a:rPr>
              <a:t>. </a:t>
            </a:r>
            <a:r>
              <a:rPr lang="en-US" sz="1100" dirty="0" smtClean="0">
                <a:latin typeface="Arial"/>
                <a:cs typeface="Arial"/>
              </a:rPr>
              <a:t>	Athabasca</a:t>
            </a:r>
            <a:r>
              <a:rPr lang="en-US" sz="1100" dirty="0">
                <a:latin typeface="Arial"/>
                <a:cs typeface="Arial"/>
              </a:rPr>
              <a:t>, AB: Athabasca University Press. </a:t>
            </a:r>
            <a:r>
              <a:rPr lang="en-US" sz="1100" dirty="0" smtClean="0">
                <a:latin typeface="Arial"/>
                <a:cs typeface="Arial"/>
              </a:rPr>
              <a:t>	</a:t>
            </a:r>
            <a:r>
              <a:rPr lang="en-US" sz="1100" u="sng" dirty="0" smtClean="0">
                <a:latin typeface="Arial"/>
                <a:cs typeface="Arial"/>
                <a:hlinkClick r:id="rId3"/>
              </a:rPr>
              <a:t>http</a:t>
            </a:r>
            <a:r>
              <a:rPr lang="en-US" sz="1100" u="sng" dirty="0">
                <a:latin typeface="Arial"/>
                <a:cs typeface="Arial"/>
                <a:hlinkClick r:id="rId3"/>
              </a:rPr>
              <a:t>://www.aupress.ca/books/120155/ebook/04_Mohamed_Ally_2009-Article4.pdf</a:t>
            </a:r>
            <a:r>
              <a:rPr lang="en-US" sz="1100" dirty="0">
                <a:latin typeface="Arial"/>
                <a:cs typeface="Arial"/>
              </a:rPr>
              <a:t>)</a:t>
            </a:r>
          </a:p>
          <a:p>
            <a:pPr marL="0" indent="0">
              <a:buNone/>
            </a:pPr>
            <a:r>
              <a:rPr lang="en-US" sz="1100" dirty="0" err="1">
                <a:latin typeface="Arial"/>
                <a:cs typeface="Arial"/>
              </a:rPr>
              <a:t>Koeniger</a:t>
            </a:r>
            <a:r>
              <a:rPr lang="en-US" sz="1100" dirty="0">
                <a:latin typeface="Arial"/>
                <a:cs typeface="Arial"/>
              </a:rPr>
              <a:t>-Donahue, R. (2008). Handheld computers in nursing education. </a:t>
            </a:r>
            <a:r>
              <a:rPr lang="en-US" sz="1100" i="1" dirty="0">
                <a:latin typeface="Arial"/>
                <a:cs typeface="Arial"/>
              </a:rPr>
              <a:t>Journal of Nursing Education, 47</a:t>
            </a:r>
            <a:r>
              <a:rPr lang="en-US" sz="1100" dirty="0">
                <a:latin typeface="Arial"/>
                <a:cs typeface="Arial"/>
              </a:rPr>
              <a:t> (2), 74-77.</a:t>
            </a:r>
          </a:p>
        </p:txBody>
      </p:sp>
    </p:spTree>
    <p:extLst>
      <p:ext uri="{BB962C8B-B14F-4D97-AF65-F5344CB8AC3E}">
        <p14:creationId xmlns:p14="http://schemas.microsoft.com/office/powerpoint/2010/main" val="2931879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1733"/>
            <a:ext cx="8229600" cy="6333067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endParaRPr lang="en-US" sz="8000" b="1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8000" b="1" dirty="0">
              <a:solidFill>
                <a:schemeClr val="tx2"/>
              </a:solidFill>
              <a:latin typeface="Arial"/>
              <a:cs typeface="Arial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8000" b="1" dirty="0" smtClean="0">
                <a:solidFill>
                  <a:schemeClr val="tx2"/>
                </a:solidFill>
                <a:latin typeface="Arial"/>
                <a:cs typeface="Arial"/>
              </a:rPr>
              <a:t>Introduction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8000" b="1" dirty="0" smtClean="0">
                <a:solidFill>
                  <a:schemeClr val="tx2"/>
                </a:solidFill>
                <a:latin typeface="Arial"/>
                <a:cs typeface="Arial"/>
              </a:rPr>
              <a:t>	</a:t>
            </a:r>
            <a:r>
              <a:rPr lang="en-US" sz="8000" dirty="0" smtClean="0">
                <a:solidFill>
                  <a:schemeClr val="tx2"/>
                </a:solidFill>
                <a:latin typeface="Arial"/>
                <a:cs typeface="Arial"/>
              </a:rPr>
              <a:t>- Background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8000" dirty="0">
                <a:solidFill>
                  <a:schemeClr val="tx2"/>
                </a:solidFill>
                <a:latin typeface="Arial"/>
                <a:cs typeface="Arial"/>
              </a:rPr>
              <a:t>	</a:t>
            </a:r>
            <a:r>
              <a:rPr lang="en-US" sz="8000" dirty="0" smtClean="0">
                <a:solidFill>
                  <a:schemeClr val="tx2"/>
                </a:solidFill>
                <a:latin typeface="Arial"/>
                <a:cs typeface="Arial"/>
              </a:rPr>
              <a:t>- Research purpose and questions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8000" dirty="0">
                <a:solidFill>
                  <a:schemeClr val="tx2"/>
                </a:solidFill>
                <a:latin typeface="Arial"/>
                <a:cs typeface="Arial"/>
              </a:rPr>
              <a:t>	</a:t>
            </a:r>
            <a:r>
              <a:rPr lang="en-US" sz="8000" dirty="0" smtClean="0">
                <a:solidFill>
                  <a:schemeClr val="tx2"/>
                </a:solidFill>
                <a:latin typeface="Arial"/>
                <a:cs typeface="Arial"/>
              </a:rPr>
              <a:t>- Fundamental Principles and Conceptual Framework</a:t>
            </a:r>
          </a:p>
          <a:p>
            <a:pPr marL="0" indent="0">
              <a:lnSpc>
                <a:spcPct val="110000"/>
              </a:lnSpc>
              <a:buNone/>
            </a:pPr>
            <a:endParaRPr lang="en-US" sz="8000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8000" b="1" dirty="0" smtClean="0">
                <a:solidFill>
                  <a:schemeClr val="tx2"/>
                </a:solidFill>
                <a:latin typeface="Arial"/>
                <a:cs typeface="Arial"/>
              </a:rPr>
              <a:t>Literature Review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8000" dirty="0" smtClean="0">
                <a:solidFill>
                  <a:schemeClr val="tx2"/>
                </a:solidFill>
                <a:latin typeface="Arial"/>
                <a:cs typeface="Arial"/>
              </a:rPr>
              <a:t>	- Mobile technology use in Nursing Education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8000" dirty="0">
                <a:solidFill>
                  <a:schemeClr val="tx2"/>
                </a:solidFill>
                <a:latin typeface="Arial"/>
                <a:cs typeface="Arial"/>
              </a:rPr>
              <a:t>	</a:t>
            </a:r>
            <a:r>
              <a:rPr lang="en-US" sz="8000" dirty="0" smtClean="0">
                <a:solidFill>
                  <a:schemeClr val="tx2"/>
                </a:solidFill>
                <a:latin typeface="Arial"/>
                <a:cs typeface="Arial"/>
              </a:rPr>
              <a:t>- Mobile technology use in Dental Education</a:t>
            </a:r>
          </a:p>
          <a:p>
            <a:pPr marL="0" indent="0">
              <a:lnSpc>
                <a:spcPct val="100000"/>
              </a:lnSpc>
              <a:buNone/>
            </a:pPr>
            <a:endParaRPr lang="en-US" sz="8000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8000" b="1" dirty="0" smtClean="0">
                <a:solidFill>
                  <a:schemeClr val="tx2"/>
                </a:solidFill>
                <a:latin typeface="Arial"/>
                <a:cs typeface="Arial"/>
              </a:rPr>
              <a:t>Methods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8000" b="1" dirty="0">
                <a:solidFill>
                  <a:schemeClr val="tx2"/>
                </a:solidFill>
                <a:latin typeface="Arial"/>
                <a:cs typeface="Arial"/>
              </a:rPr>
              <a:t>	</a:t>
            </a:r>
            <a:r>
              <a:rPr lang="en-US" sz="8000" dirty="0" smtClean="0">
                <a:solidFill>
                  <a:schemeClr val="tx2"/>
                </a:solidFill>
                <a:latin typeface="Arial"/>
                <a:cs typeface="Arial"/>
              </a:rPr>
              <a:t>- Sampling and Recruitment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8000" dirty="0">
                <a:solidFill>
                  <a:schemeClr val="tx2"/>
                </a:solidFill>
                <a:latin typeface="Arial"/>
                <a:cs typeface="Arial"/>
              </a:rPr>
              <a:t>	</a:t>
            </a:r>
            <a:r>
              <a:rPr lang="en-US" sz="8000" dirty="0" smtClean="0">
                <a:solidFill>
                  <a:schemeClr val="tx2"/>
                </a:solidFill>
                <a:latin typeface="Arial"/>
                <a:cs typeface="Arial"/>
              </a:rPr>
              <a:t>- Data Collection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8000" dirty="0">
                <a:solidFill>
                  <a:schemeClr val="tx2"/>
                </a:solidFill>
                <a:latin typeface="Arial"/>
                <a:cs typeface="Arial"/>
              </a:rPr>
              <a:t>	</a:t>
            </a:r>
            <a:r>
              <a:rPr lang="en-US" sz="8000" dirty="0" smtClean="0">
                <a:solidFill>
                  <a:schemeClr val="tx2"/>
                </a:solidFill>
                <a:latin typeface="Arial"/>
                <a:cs typeface="Arial"/>
              </a:rPr>
              <a:t>- Data Analysis</a:t>
            </a:r>
          </a:p>
          <a:p>
            <a:pPr marL="0" indent="0">
              <a:lnSpc>
                <a:spcPct val="100000"/>
              </a:lnSpc>
              <a:buNone/>
            </a:pPr>
            <a:endParaRPr lang="en-US" sz="8000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8000" b="1" dirty="0" smtClean="0">
                <a:solidFill>
                  <a:schemeClr val="tx2"/>
                </a:solidFill>
                <a:latin typeface="Arial"/>
                <a:cs typeface="Arial"/>
              </a:rPr>
              <a:t>Findings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8000" b="1" dirty="0">
                <a:solidFill>
                  <a:schemeClr val="tx2"/>
                </a:solidFill>
                <a:latin typeface="Arial"/>
                <a:cs typeface="Arial"/>
              </a:rPr>
              <a:t>	</a:t>
            </a:r>
            <a:r>
              <a:rPr lang="en-US" sz="8000" dirty="0" smtClean="0">
                <a:solidFill>
                  <a:schemeClr val="tx2"/>
                </a:solidFill>
                <a:latin typeface="Arial"/>
                <a:cs typeface="Arial"/>
              </a:rPr>
              <a:t>- Key Findings and Conclusions</a:t>
            </a:r>
          </a:p>
          <a:p>
            <a:pPr marL="0" indent="0">
              <a:lnSpc>
                <a:spcPct val="100000"/>
              </a:lnSpc>
              <a:buNone/>
            </a:pPr>
            <a:endParaRPr lang="en-US" sz="9600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lang="en-US" sz="9600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solidFill>
                <a:schemeClr val="tx2"/>
              </a:solidFill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dirty="0">
                <a:solidFill>
                  <a:schemeClr val="tx2"/>
                </a:solidFill>
                <a:latin typeface="Arial"/>
                <a:cs typeface="Arial"/>
              </a:rPr>
              <a:t>	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9122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References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699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Kuiper, R. (2008). PDA Use in clinical practice: A resource to support undergraduate baccalaureate nursing student clinical </a:t>
            </a:r>
            <a:r>
              <a:rPr lang="en-US" sz="1100" dirty="0" smtClean="0">
                <a:latin typeface="Arial"/>
                <a:cs typeface="Arial"/>
              </a:rPr>
              <a:t>	reasoning</a:t>
            </a:r>
            <a:r>
              <a:rPr lang="en-US" sz="1100" dirty="0">
                <a:latin typeface="Arial"/>
                <a:cs typeface="Arial"/>
              </a:rPr>
              <a:t>. </a:t>
            </a:r>
            <a:r>
              <a:rPr lang="en-US" sz="1100" i="1" dirty="0">
                <a:latin typeface="Arial"/>
                <a:cs typeface="Arial"/>
              </a:rPr>
              <a:t>Computers, Informatics, Nursing</a:t>
            </a:r>
            <a:r>
              <a:rPr lang="en-US" sz="1100" dirty="0">
                <a:latin typeface="Arial"/>
                <a:cs typeface="Arial"/>
              </a:rPr>
              <a:t> 26 (2), 80-89.</a:t>
            </a:r>
          </a:p>
          <a:p>
            <a:pPr marL="0" indent="0">
              <a:buNone/>
            </a:pPr>
            <a:r>
              <a:rPr lang="en-US" sz="1100" dirty="0" err="1">
                <a:latin typeface="Arial"/>
                <a:cs typeface="Arial"/>
              </a:rPr>
              <a:t>Luanrattana</a:t>
            </a:r>
            <a:r>
              <a:rPr lang="en-US" sz="1100" dirty="0">
                <a:latin typeface="Arial"/>
                <a:cs typeface="Arial"/>
              </a:rPr>
              <a:t>, R., Than Win, K., </a:t>
            </a:r>
            <a:r>
              <a:rPr lang="en-US" sz="1100" dirty="0" err="1">
                <a:latin typeface="Arial"/>
                <a:cs typeface="Arial"/>
              </a:rPr>
              <a:t>Fulcher</a:t>
            </a:r>
            <a:r>
              <a:rPr lang="en-US" sz="1100" dirty="0">
                <a:latin typeface="Arial"/>
                <a:cs typeface="Arial"/>
              </a:rPr>
              <a:t>, J., Iverson, D. (2012). Mobile technology use in medical education. </a:t>
            </a:r>
            <a:r>
              <a:rPr lang="en-US" sz="1100" i="1" dirty="0">
                <a:latin typeface="Arial"/>
                <a:cs typeface="Arial"/>
              </a:rPr>
              <a:t>Journal of Medical </a:t>
            </a:r>
            <a:r>
              <a:rPr lang="en-US" sz="1100" i="1" dirty="0" smtClean="0">
                <a:latin typeface="Arial"/>
                <a:cs typeface="Arial"/>
              </a:rPr>
              <a:t>	Systems</a:t>
            </a:r>
            <a:r>
              <a:rPr lang="en-US" sz="1100" i="1" dirty="0">
                <a:latin typeface="Arial"/>
                <a:cs typeface="Arial"/>
              </a:rPr>
              <a:t>, </a:t>
            </a:r>
            <a:r>
              <a:rPr lang="en-US" sz="1100" dirty="0">
                <a:latin typeface="Arial"/>
                <a:cs typeface="Arial"/>
              </a:rPr>
              <a:t>36, 113-122. DOI 10.1007/s10916-010-9451-x.</a:t>
            </a:r>
          </a:p>
          <a:p>
            <a:pPr marL="0" indent="0">
              <a:buNone/>
            </a:pPr>
            <a:r>
              <a:rPr lang="en-US" sz="1100" dirty="0" err="1">
                <a:latin typeface="Arial"/>
                <a:cs typeface="Arial"/>
              </a:rPr>
              <a:t>McAlearney</a:t>
            </a:r>
            <a:r>
              <a:rPr lang="en-US" sz="1100" dirty="0">
                <a:latin typeface="Arial"/>
                <a:cs typeface="Arial"/>
              </a:rPr>
              <a:t>, AS., </a:t>
            </a:r>
            <a:r>
              <a:rPr lang="en-US" sz="1100" dirty="0" err="1">
                <a:latin typeface="Arial"/>
                <a:cs typeface="Arial"/>
              </a:rPr>
              <a:t>Schweikhart</a:t>
            </a:r>
            <a:r>
              <a:rPr lang="en-US" sz="1100" dirty="0">
                <a:latin typeface="Arial"/>
                <a:cs typeface="Arial"/>
              </a:rPr>
              <a:t>, SB., Meadow, MA. (2005). Organizational and physician perspectives about facilitating handheld </a:t>
            </a:r>
            <a:r>
              <a:rPr lang="en-US" sz="1100" dirty="0" smtClean="0">
                <a:latin typeface="Arial"/>
                <a:cs typeface="Arial"/>
              </a:rPr>
              <a:t>	computer </a:t>
            </a:r>
            <a:r>
              <a:rPr lang="en-US" sz="1100" dirty="0">
                <a:latin typeface="Arial"/>
                <a:cs typeface="Arial"/>
              </a:rPr>
              <a:t>use in clinical practice: Results of a cross-site qualitative study. </a:t>
            </a:r>
            <a:r>
              <a:rPr lang="en-US" sz="1100" i="1" dirty="0">
                <a:latin typeface="Arial"/>
                <a:cs typeface="Arial"/>
              </a:rPr>
              <a:t>Journal of the American Medical </a:t>
            </a:r>
            <a:r>
              <a:rPr lang="en-US" sz="1100" i="1" dirty="0" smtClean="0">
                <a:latin typeface="Arial"/>
                <a:cs typeface="Arial"/>
              </a:rPr>
              <a:t>	Informatics </a:t>
            </a:r>
            <a:r>
              <a:rPr lang="en-US" sz="1100" i="1" dirty="0">
                <a:latin typeface="Arial"/>
                <a:cs typeface="Arial"/>
              </a:rPr>
              <a:t>Association</a:t>
            </a:r>
            <a:r>
              <a:rPr lang="en-US" sz="1100" dirty="0">
                <a:latin typeface="Arial"/>
                <a:cs typeface="Arial"/>
              </a:rPr>
              <a:t>, 12(5), 568-575.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Miles, M.B., &amp; </a:t>
            </a:r>
            <a:r>
              <a:rPr lang="en-US" sz="1100" dirty="0" err="1">
                <a:latin typeface="Arial"/>
                <a:cs typeface="Arial"/>
              </a:rPr>
              <a:t>Huberman</a:t>
            </a:r>
            <a:r>
              <a:rPr lang="en-US" sz="1100" dirty="0">
                <a:latin typeface="Arial"/>
                <a:cs typeface="Arial"/>
              </a:rPr>
              <a:t>, A.M. (1994). </a:t>
            </a:r>
            <a:r>
              <a:rPr lang="en-US" sz="1100" i="1" dirty="0">
                <a:latin typeface="Arial"/>
                <a:cs typeface="Arial"/>
              </a:rPr>
              <a:t>Qualitative data analysis- An expanded </a:t>
            </a:r>
            <a:r>
              <a:rPr lang="en-US" sz="1100" i="1" dirty="0" smtClean="0">
                <a:latin typeface="Arial"/>
                <a:cs typeface="Arial"/>
              </a:rPr>
              <a:t>sourcebook</a:t>
            </a:r>
            <a:r>
              <a:rPr lang="en-US" sz="1100" dirty="0" smtClean="0">
                <a:latin typeface="Arial"/>
                <a:cs typeface="Arial"/>
              </a:rPr>
              <a:t> </a:t>
            </a:r>
            <a:r>
              <a:rPr lang="en-US" sz="1100" dirty="0">
                <a:latin typeface="Arial"/>
                <a:cs typeface="Arial"/>
              </a:rPr>
              <a:t>(2nd ed.). Thousand Oaks, CA: Sage </a:t>
            </a:r>
            <a:r>
              <a:rPr lang="en-US" sz="1100" dirty="0" smtClean="0">
                <a:latin typeface="Arial"/>
                <a:cs typeface="Arial"/>
              </a:rPr>
              <a:t>	Publications</a:t>
            </a:r>
            <a:r>
              <a:rPr lang="en-US" sz="1100" dirty="0">
                <a:latin typeface="Arial"/>
                <a:cs typeface="Arial"/>
              </a:rPr>
              <a:t>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Miller, J., Shaw-</a:t>
            </a:r>
            <a:r>
              <a:rPr lang="en-US" sz="1100" dirty="0" err="1">
                <a:latin typeface="Arial"/>
                <a:cs typeface="Arial"/>
              </a:rPr>
              <a:t>Kokot</a:t>
            </a:r>
            <a:r>
              <a:rPr lang="en-US" sz="1100" dirty="0">
                <a:latin typeface="Arial"/>
                <a:cs typeface="Arial"/>
              </a:rPr>
              <a:t>, J.R., Arnold, M.S., </a:t>
            </a:r>
            <a:r>
              <a:rPr lang="en-US" sz="1100" dirty="0" err="1">
                <a:latin typeface="Arial"/>
                <a:cs typeface="Arial"/>
              </a:rPr>
              <a:t>Boggin</a:t>
            </a:r>
            <a:r>
              <a:rPr lang="en-US" sz="1100" dirty="0">
                <a:latin typeface="Arial"/>
                <a:cs typeface="Arial"/>
              </a:rPr>
              <a:t>, T., Crowell, K.E., </a:t>
            </a:r>
            <a:r>
              <a:rPr lang="en-US" sz="1100" dirty="0" err="1">
                <a:latin typeface="Arial"/>
                <a:cs typeface="Arial"/>
              </a:rPr>
              <a:t>Allegri</a:t>
            </a:r>
            <a:r>
              <a:rPr lang="en-US" sz="1100" dirty="0">
                <a:latin typeface="Arial"/>
                <a:cs typeface="Arial"/>
              </a:rPr>
              <a:t>, F., Blue, </a:t>
            </a:r>
            <a:r>
              <a:rPr lang="en-US" sz="1100" dirty="0" smtClean="0">
                <a:latin typeface="Arial"/>
                <a:cs typeface="Arial"/>
              </a:rPr>
              <a:t>J.H</a:t>
            </a:r>
            <a:r>
              <a:rPr lang="en-US" sz="1100" dirty="0">
                <a:latin typeface="Arial"/>
                <a:cs typeface="Arial"/>
              </a:rPr>
              <a:t>., &amp; </a:t>
            </a:r>
            <a:r>
              <a:rPr lang="en-US" sz="1100" dirty="0" err="1">
                <a:latin typeface="Arial"/>
                <a:cs typeface="Arial"/>
              </a:rPr>
              <a:t>Berrier</a:t>
            </a:r>
            <a:r>
              <a:rPr lang="en-US" sz="1100" dirty="0">
                <a:latin typeface="Arial"/>
                <a:cs typeface="Arial"/>
              </a:rPr>
              <a:t>, S.B. (2005). A study of </a:t>
            </a:r>
            <a:r>
              <a:rPr lang="en-US" sz="1100" dirty="0" smtClean="0">
                <a:latin typeface="Arial"/>
                <a:cs typeface="Arial"/>
              </a:rPr>
              <a:t>	personal </a:t>
            </a:r>
            <a:r>
              <a:rPr lang="en-US" sz="1100" dirty="0">
                <a:latin typeface="Arial"/>
                <a:cs typeface="Arial"/>
              </a:rPr>
              <a:t>digital assistants to enhance </a:t>
            </a:r>
            <a:r>
              <a:rPr lang="en-US" sz="1100" dirty="0" smtClean="0">
                <a:latin typeface="Arial"/>
                <a:cs typeface="Arial"/>
              </a:rPr>
              <a:t>undergraduate </a:t>
            </a:r>
            <a:r>
              <a:rPr lang="en-US" sz="1100" dirty="0">
                <a:latin typeface="Arial"/>
                <a:cs typeface="Arial"/>
              </a:rPr>
              <a:t>clinical nursing education. </a:t>
            </a:r>
            <a:r>
              <a:rPr lang="en-US" sz="1100" i="1" dirty="0">
                <a:latin typeface="Arial"/>
                <a:cs typeface="Arial"/>
              </a:rPr>
              <a:t>Journal of Nursing Education, 44</a:t>
            </a:r>
            <a:r>
              <a:rPr lang="en-US" sz="1100" dirty="0">
                <a:latin typeface="Arial"/>
                <a:cs typeface="Arial"/>
              </a:rPr>
              <a:t>(1), 	19-26.</a:t>
            </a:r>
            <a:r>
              <a:rPr lang="en-US" sz="1100" i="1" dirty="0">
                <a:latin typeface="Arial"/>
                <a:cs typeface="Arial"/>
              </a:rPr>
              <a:t> </a:t>
            </a:r>
            <a:endParaRPr lang="en-US" sz="11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Milne, J., &amp; </a:t>
            </a:r>
            <a:r>
              <a:rPr lang="en-US" sz="1100" dirty="0" err="1">
                <a:latin typeface="Arial"/>
                <a:cs typeface="Arial"/>
              </a:rPr>
              <a:t>Oberle</a:t>
            </a:r>
            <a:r>
              <a:rPr lang="en-US" sz="1100" dirty="0">
                <a:latin typeface="Arial"/>
                <a:cs typeface="Arial"/>
              </a:rPr>
              <a:t>, J. (2005). Enhancing rigor in qualitative description: a case study. </a:t>
            </a:r>
            <a:r>
              <a:rPr lang="en-US" sz="1100" i="1" dirty="0" smtClean="0">
                <a:latin typeface="Arial"/>
                <a:cs typeface="Arial"/>
              </a:rPr>
              <a:t>Wound </a:t>
            </a:r>
            <a:r>
              <a:rPr lang="en-US" sz="1100" i="1" dirty="0" err="1">
                <a:latin typeface="Arial"/>
                <a:cs typeface="Arial"/>
              </a:rPr>
              <a:t>Ostomy</a:t>
            </a:r>
            <a:r>
              <a:rPr lang="en-US" sz="1100" i="1" dirty="0">
                <a:latin typeface="Arial"/>
                <a:cs typeface="Arial"/>
              </a:rPr>
              <a:t> Continence. </a:t>
            </a:r>
            <a:r>
              <a:rPr lang="en-US" sz="1100" dirty="0">
                <a:latin typeface="Arial"/>
                <a:cs typeface="Arial"/>
              </a:rPr>
              <a:t>32 (4), </a:t>
            </a:r>
            <a:r>
              <a:rPr lang="en-US" sz="1100" dirty="0" smtClean="0">
                <a:latin typeface="Arial"/>
                <a:cs typeface="Arial"/>
              </a:rPr>
              <a:t>	413</a:t>
            </a:r>
            <a:r>
              <a:rPr lang="en-US" sz="1100" dirty="0">
                <a:latin typeface="Arial"/>
                <a:cs typeface="Arial"/>
              </a:rPr>
              <a:t>-420.</a:t>
            </a:r>
          </a:p>
          <a:p>
            <a:pPr marL="0" indent="0">
              <a:buNone/>
            </a:pPr>
            <a:r>
              <a:rPr lang="en-US" sz="1100" dirty="0" err="1">
                <a:latin typeface="Arial"/>
                <a:cs typeface="Arial"/>
              </a:rPr>
              <a:t>Moloney</a:t>
            </a:r>
            <a:r>
              <a:rPr lang="en-US" sz="1100" dirty="0">
                <a:latin typeface="Arial"/>
                <a:cs typeface="Arial"/>
              </a:rPr>
              <a:t>, C., &amp; </a:t>
            </a:r>
            <a:r>
              <a:rPr lang="en-US" sz="1100" dirty="0" err="1">
                <a:latin typeface="Arial"/>
                <a:cs typeface="Arial"/>
              </a:rPr>
              <a:t>Becarria</a:t>
            </a:r>
            <a:r>
              <a:rPr lang="en-US" sz="1100" dirty="0">
                <a:latin typeface="Arial"/>
                <a:cs typeface="Arial"/>
              </a:rPr>
              <a:t>, L. (2009). Perceived facilitators and inhibitors for the use of personal digital assistants (PDAs) by nurses: </a:t>
            </a:r>
            <a:r>
              <a:rPr lang="en-US" sz="1100" dirty="0" smtClean="0">
                <a:latin typeface="Arial"/>
                <a:cs typeface="Arial"/>
              </a:rPr>
              <a:t>	a </a:t>
            </a:r>
            <a:r>
              <a:rPr lang="en-US" sz="1100" dirty="0">
                <a:latin typeface="Arial"/>
                <a:cs typeface="Arial"/>
              </a:rPr>
              <a:t>systematic review. </a:t>
            </a:r>
            <a:r>
              <a:rPr lang="en-US" sz="1100" i="1" dirty="0">
                <a:latin typeface="Arial"/>
                <a:cs typeface="Arial"/>
              </a:rPr>
              <a:t>Library of Systematic Reviews,</a:t>
            </a:r>
            <a:r>
              <a:rPr lang="en-US" sz="1100" dirty="0">
                <a:latin typeface="Arial"/>
                <a:cs typeface="Arial"/>
              </a:rPr>
              <a:t> 7(33), 1430-1491.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Moran, M., Hawkes, M., </a:t>
            </a:r>
            <a:r>
              <a:rPr lang="en-US" sz="1100" dirty="0" err="1">
                <a:latin typeface="Arial"/>
                <a:cs typeface="Arial"/>
              </a:rPr>
              <a:t>Gayar</a:t>
            </a:r>
            <a:r>
              <a:rPr lang="en-US" sz="1100" dirty="0">
                <a:latin typeface="Arial"/>
                <a:cs typeface="Arial"/>
              </a:rPr>
              <a:t>, E.O. (2010). Tablet personal computing integration in higher education: Applying the unified theory </a:t>
            </a:r>
            <a:r>
              <a:rPr lang="en-US" sz="1100" dirty="0" smtClean="0">
                <a:latin typeface="Arial"/>
                <a:cs typeface="Arial"/>
              </a:rPr>
              <a:t>	of </a:t>
            </a:r>
            <a:r>
              <a:rPr lang="en-US" sz="1100" dirty="0">
                <a:latin typeface="Arial"/>
                <a:cs typeface="Arial"/>
              </a:rPr>
              <a:t>acceptance and use technology model to understand supporting factors. </a:t>
            </a:r>
            <a:r>
              <a:rPr lang="en-US" sz="1100" i="1" dirty="0">
                <a:latin typeface="Arial"/>
                <a:cs typeface="Arial"/>
              </a:rPr>
              <a:t>Journal Education and Computing </a:t>
            </a:r>
            <a:r>
              <a:rPr lang="en-US" sz="1100" i="1" dirty="0" smtClean="0">
                <a:latin typeface="Arial"/>
                <a:cs typeface="Arial"/>
              </a:rPr>
              <a:t>	Research</a:t>
            </a:r>
            <a:r>
              <a:rPr lang="en-US" sz="1100" i="1" dirty="0">
                <a:latin typeface="Arial"/>
                <a:cs typeface="Arial"/>
              </a:rPr>
              <a:t>,</a:t>
            </a:r>
            <a:r>
              <a:rPr lang="en-US" sz="1100" dirty="0">
                <a:latin typeface="Arial"/>
                <a:cs typeface="Arial"/>
              </a:rPr>
              <a:t> 42(1), 79-101.</a:t>
            </a:r>
          </a:p>
          <a:p>
            <a:pPr marL="0" indent="0">
              <a:buNone/>
            </a:pP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5498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References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err="1">
                <a:latin typeface="Arial"/>
                <a:cs typeface="Arial"/>
              </a:rPr>
              <a:t>Palalas</a:t>
            </a:r>
            <a:r>
              <a:rPr lang="en-US" sz="1200" dirty="0">
                <a:latin typeface="Arial"/>
                <a:cs typeface="Arial"/>
              </a:rPr>
              <a:t>, A. (2012). </a:t>
            </a:r>
            <a:r>
              <a:rPr lang="en-US" sz="1200" i="1" dirty="0">
                <a:latin typeface="Arial"/>
                <a:cs typeface="Arial"/>
              </a:rPr>
              <a:t>Design guidelines for a mobile- enabled language learning system supporting the development of </a:t>
            </a:r>
            <a:r>
              <a:rPr lang="en-US" sz="1200" i="1" dirty="0" smtClean="0">
                <a:latin typeface="Arial"/>
                <a:cs typeface="Arial"/>
              </a:rPr>
              <a:t>	ESP </a:t>
            </a:r>
            <a:r>
              <a:rPr lang="en-US" sz="1200" i="1" dirty="0">
                <a:latin typeface="Arial"/>
                <a:cs typeface="Arial"/>
              </a:rPr>
              <a:t>listening skills.</a:t>
            </a:r>
            <a:r>
              <a:rPr lang="en-US" sz="1200" dirty="0">
                <a:latin typeface="Arial"/>
                <a:cs typeface="Arial"/>
              </a:rPr>
              <a:t> Unpublished manuscript, Centre for Distance Education, University of Athabasca, </a:t>
            </a:r>
            <a:r>
              <a:rPr lang="en-US" sz="1200" dirty="0" smtClean="0">
                <a:latin typeface="Arial"/>
                <a:cs typeface="Arial"/>
              </a:rPr>
              <a:t>	Athabasca</a:t>
            </a:r>
            <a:r>
              <a:rPr lang="en-US" sz="1200" dirty="0">
                <a:latin typeface="Arial"/>
                <a:cs typeface="Arial"/>
              </a:rPr>
              <a:t>, Alberta, Canada.</a:t>
            </a:r>
          </a:p>
          <a:p>
            <a:pPr marL="0" indent="0">
              <a:buNone/>
            </a:pPr>
            <a:r>
              <a:rPr lang="en-US" sz="1200" dirty="0">
                <a:latin typeface="Arial"/>
                <a:cs typeface="Arial"/>
              </a:rPr>
              <a:t>Park, C., Van </a:t>
            </a:r>
            <a:r>
              <a:rPr lang="en-US" sz="1200" dirty="0" err="1">
                <a:latin typeface="Arial"/>
                <a:cs typeface="Arial"/>
              </a:rPr>
              <a:t>Neste</a:t>
            </a:r>
            <a:r>
              <a:rPr lang="en-US" sz="1200" dirty="0">
                <a:latin typeface="Arial"/>
                <a:cs typeface="Arial"/>
              </a:rPr>
              <a:t>-Kenny, J., Burton, P. &amp; Kenny, R. (2010). A Model of Mobile Faculty Presence in Nursing Education </a:t>
            </a:r>
            <a:r>
              <a:rPr lang="en-US" sz="1200" dirty="0" smtClean="0">
                <a:latin typeface="Arial"/>
                <a:cs typeface="Arial"/>
              </a:rPr>
              <a:t>	Practice</a:t>
            </a:r>
            <a:r>
              <a:rPr lang="en-US" sz="1200" dirty="0">
                <a:latin typeface="Arial"/>
                <a:cs typeface="Arial"/>
              </a:rPr>
              <a:t>. </a:t>
            </a:r>
            <a:r>
              <a:rPr lang="en-US" sz="1200" i="1" dirty="0">
                <a:latin typeface="Arial"/>
                <a:cs typeface="Arial"/>
              </a:rPr>
              <a:t>Canadian Journal of Nursing Informatics. </a:t>
            </a:r>
            <a:r>
              <a:rPr lang="en-US" sz="1200" dirty="0">
                <a:latin typeface="Arial"/>
                <a:cs typeface="Arial"/>
              </a:rPr>
              <a:t>5(3), 1-21.</a:t>
            </a:r>
          </a:p>
          <a:p>
            <a:pPr marL="0" indent="0">
              <a:buNone/>
            </a:pPr>
            <a:r>
              <a:rPr lang="en-US" sz="1200" dirty="0" err="1">
                <a:latin typeface="Arial"/>
                <a:cs typeface="Arial"/>
              </a:rPr>
              <a:t>Plicher</a:t>
            </a:r>
            <a:r>
              <a:rPr lang="en-US" sz="1200" dirty="0">
                <a:latin typeface="Arial"/>
                <a:cs typeface="Arial"/>
              </a:rPr>
              <a:t>, J., &amp; Bedford, L. (2010). Podcasts, webcasts, </a:t>
            </a:r>
            <a:r>
              <a:rPr lang="en-US" sz="1200" dirty="0" err="1">
                <a:latin typeface="Arial"/>
                <a:cs typeface="Arial"/>
              </a:rPr>
              <a:t>sims</a:t>
            </a:r>
            <a:r>
              <a:rPr lang="en-US" sz="1200" dirty="0">
                <a:latin typeface="Arial"/>
                <a:cs typeface="Arial"/>
              </a:rPr>
              <a:t> and more: new and innovative ways for nurses to learn. </a:t>
            </a:r>
            <a:r>
              <a:rPr lang="en-US" sz="1200" dirty="0" smtClean="0">
                <a:latin typeface="Arial"/>
                <a:cs typeface="Arial"/>
              </a:rPr>
              <a:t>	</a:t>
            </a:r>
            <a:r>
              <a:rPr lang="en-US" sz="1200" i="1" dirty="0" smtClean="0">
                <a:latin typeface="Arial"/>
                <a:cs typeface="Arial"/>
              </a:rPr>
              <a:t>Neonatal </a:t>
            </a:r>
            <a:r>
              <a:rPr lang="en-US" sz="1200" i="1" dirty="0">
                <a:latin typeface="Arial"/>
                <a:cs typeface="Arial"/>
              </a:rPr>
              <a:t>Network: The Journal of Neonatal Nursing, </a:t>
            </a:r>
            <a:r>
              <a:rPr lang="en-US" sz="1200" dirty="0">
                <a:latin typeface="Arial"/>
                <a:cs typeface="Arial"/>
              </a:rPr>
              <a:t>29 (6), 396-399.</a:t>
            </a:r>
          </a:p>
          <a:p>
            <a:pPr marL="0" indent="0">
              <a:buNone/>
            </a:pPr>
            <a:r>
              <a:rPr lang="en-US" sz="1200" dirty="0" err="1">
                <a:latin typeface="Arial"/>
                <a:cs typeface="Arial"/>
              </a:rPr>
              <a:t>Predhomme</a:t>
            </a:r>
            <a:r>
              <a:rPr lang="en-US" sz="1200" dirty="0">
                <a:latin typeface="Arial"/>
                <a:cs typeface="Arial"/>
              </a:rPr>
              <a:t>, J. (2012). How personal digital assistants can increase the quality of nursing care provided in a hospital </a:t>
            </a:r>
            <a:r>
              <a:rPr lang="en-US" sz="1200" dirty="0" smtClean="0">
                <a:latin typeface="Arial"/>
                <a:cs typeface="Arial"/>
              </a:rPr>
              <a:t>	setting</a:t>
            </a:r>
            <a:r>
              <a:rPr lang="en-US" sz="1200" dirty="0">
                <a:latin typeface="Arial"/>
                <a:cs typeface="Arial"/>
              </a:rPr>
              <a:t>. Retrieved from 	</a:t>
            </a:r>
            <a:r>
              <a:rPr lang="en-US" sz="1200" dirty="0" smtClean="0">
                <a:latin typeface="Arial"/>
                <a:cs typeface="Arial"/>
              </a:rPr>
              <a:t>					</a:t>
            </a:r>
            <a:r>
              <a:rPr lang="en-US" sz="1200" u="sng" dirty="0" smtClean="0">
                <a:latin typeface="Arial"/>
                <a:cs typeface="Arial"/>
                <a:hlinkClick r:id="rId2"/>
              </a:rPr>
              <a:t>http</a:t>
            </a:r>
            <a:r>
              <a:rPr lang="en-US" sz="1200" u="sng" dirty="0">
                <a:latin typeface="Arial"/>
                <a:cs typeface="Arial"/>
                <a:hlinkClick r:id="rId2"/>
              </a:rPr>
              <a:t>://rnjournal.com/journal-of-nursing/how-personal-digital-assistants-can-increase-the-quality-of-nursing-care-provided-in-the-hospital-setting</a:t>
            </a:r>
            <a:endParaRPr lang="en-US" sz="12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200" dirty="0">
                <a:latin typeface="Arial"/>
                <a:cs typeface="Arial"/>
              </a:rPr>
              <a:t>Reynolds, P.A., Harper, J., Dunne, M., Cox, M., &amp; </a:t>
            </a:r>
            <a:r>
              <a:rPr lang="en-US" sz="1200" dirty="0" err="1">
                <a:latin typeface="Arial"/>
                <a:cs typeface="Arial"/>
              </a:rPr>
              <a:t>Myint</a:t>
            </a:r>
            <a:r>
              <a:rPr lang="en-US" sz="1200" dirty="0">
                <a:latin typeface="Arial"/>
                <a:cs typeface="Arial"/>
              </a:rPr>
              <a:t>, Y.K. (2007). Portable digital assistants (PDAs) in dentistry: Part </a:t>
            </a:r>
            <a:r>
              <a:rPr lang="en-US" sz="1200" dirty="0" smtClean="0">
                <a:latin typeface="Arial"/>
                <a:cs typeface="Arial"/>
              </a:rPr>
              <a:t>	II </a:t>
            </a:r>
            <a:r>
              <a:rPr lang="en-US" sz="1200" dirty="0">
                <a:latin typeface="Arial"/>
                <a:cs typeface="Arial"/>
              </a:rPr>
              <a:t>– Pilot study of PDA use in the dental clinic. </a:t>
            </a:r>
            <a:r>
              <a:rPr lang="en-US" sz="1200" i="1" dirty="0">
                <a:latin typeface="Arial"/>
                <a:cs typeface="Arial"/>
              </a:rPr>
              <a:t>British Dental Journal, 202</a:t>
            </a:r>
            <a:r>
              <a:rPr lang="en-US" sz="1200" dirty="0">
                <a:latin typeface="Arial"/>
                <a:cs typeface="Arial"/>
              </a:rPr>
              <a:t> (8), 477-483.</a:t>
            </a:r>
          </a:p>
          <a:p>
            <a:pPr marL="0" indent="0">
              <a:buNone/>
            </a:pPr>
            <a:r>
              <a:rPr lang="en-US" sz="1200" dirty="0">
                <a:latin typeface="Arial"/>
                <a:cs typeface="Arial"/>
              </a:rPr>
              <a:t>Registered Nurses Association of Ontario, (2012). PDA initiative for nurses. Retrieved from </a:t>
            </a:r>
            <a:r>
              <a:rPr lang="en-US" sz="1200" u="sng" dirty="0">
                <a:latin typeface="Arial"/>
                <a:cs typeface="Arial"/>
                <a:hlinkClick r:id="rId3"/>
              </a:rPr>
              <a:t>http://pda-support.rnao.ca/</a:t>
            </a:r>
            <a:r>
              <a:rPr lang="en-US" sz="1200" dirty="0">
                <a:latin typeface="Arial"/>
                <a:cs typeface="Arial"/>
              </a:rPr>
              <a:t>.</a:t>
            </a:r>
          </a:p>
          <a:p>
            <a:pPr marL="0" indent="0">
              <a:buNone/>
            </a:pPr>
            <a:r>
              <a:rPr lang="en-US" sz="1200" dirty="0">
                <a:latin typeface="Arial"/>
                <a:cs typeface="Arial"/>
              </a:rPr>
              <a:t>Richards, L., &amp; Morse, J.M. (2007). </a:t>
            </a:r>
            <a:r>
              <a:rPr lang="en-US" sz="1200" i="1" dirty="0">
                <a:latin typeface="Arial"/>
                <a:cs typeface="Arial"/>
              </a:rPr>
              <a:t>User’s guide to qualitative methods. </a:t>
            </a:r>
            <a:r>
              <a:rPr lang="en-US" sz="1200" dirty="0">
                <a:latin typeface="Arial"/>
                <a:cs typeface="Arial"/>
              </a:rPr>
              <a:t>Thousand Oaks, </a:t>
            </a:r>
            <a:r>
              <a:rPr lang="en-US" sz="1200" dirty="0" smtClean="0">
                <a:latin typeface="Arial"/>
                <a:cs typeface="Arial"/>
              </a:rPr>
              <a:t>CA</a:t>
            </a:r>
            <a:r>
              <a:rPr lang="en-US" sz="1200" dirty="0">
                <a:latin typeface="Arial"/>
                <a:cs typeface="Arial"/>
              </a:rPr>
              <a:t>: Sage Publications.</a:t>
            </a:r>
          </a:p>
          <a:p>
            <a:pPr marL="0" indent="0">
              <a:buNone/>
            </a:pP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0443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References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683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 err="1">
                <a:latin typeface="Arial"/>
                <a:cs typeface="Arial"/>
              </a:rPr>
              <a:t>Sandelowski</a:t>
            </a:r>
            <a:r>
              <a:rPr lang="en-US" sz="1100" dirty="0">
                <a:latin typeface="Arial"/>
                <a:cs typeface="Arial"/>
              </a:rPr>
              <a:t>, M. (2000). Focus on research methods. Whatever happened to qualitative 	description? </a:t>
            </a:r>
            <a:r>
              <a:rPr lang="en-US" sz="1100" i="1" dirty="0">
                <a:latin typeface="Arial"/>
                <a:cs typeface="Arial"/>
              </a:rPr>
              <a:t>Research in Nursing &amp; </a:t>
            </a:r>
            <a:r>
              <a:rPr lang="en-US" sz="1100" i="1" dirty="0" smtClean="0">
                <a:latin typeface="Arial"/>
                <a:cs typeface="Arial"/>
              </a:rPr>
              <a:t>	Health</a:t>
            </a:r>
            <a:r>
              <a:rPr lang="en-US" sz="1100" i="1" dirty="0">
                <a:latin typeface="Arial"/>
                <a:cs typeface="Arial"/>
              </a:rPr>
              <a:t>. </a:t>
            </a:r>
            <a:r>
              <a:rPr lang="en-US" sz="1100" dirty="0">
                <a:latin typeface="Arial"/>
                <a:cs typeface="Arial"/>
              </a:rPr>
              <a:t>23, 334-340.</a:t>
            </a:r>
          </a:p>
          <a:p>
            <a:pPr marL="0" indent="0">
              <a:buNone/>
            </a:pPr>
            <a:r>
              <a:rPr lang="en-US" sz="1100" dirty="0" err="1">
                <a:latin typeface="Arial"/>
                <a:cs typeface="Arial"/>
              </a:rPr>
              <a:t>Scollin</a:t>
            </a:r>
            <a:r>
              <a:rPr lang="en-US" sz="1100" dirty="0">
                <a:latin typeface="Arial"/>
                <a:cs typeface="Arial"/>
              </a:rPr>
              <a:t>, P., Healy-Walsh, J., </a:t>
            </a:r>
            <a:r>
              <a:rPr lang="en-US" sz="1100" dirty="0" err="1">
                <a:latin typeface="Arial"/>
                <a:cs typeface="Arial"/>
              </a:rPr>
              <a:t>Kafel</a:t>
            </a:r>
            <a:r>
              <a:rPr lang="en-US" sz="1100" dirty="0">
                <a:latin typeface="Arial"/>
                <a:cs typeface="Arial"/>
              </a:rPr>
              <a:t>, K., Mehta, A., &amp; Callahan, J. (2007).  Evaluating students’ attitudes to PDAs  in nursing </a:t>
            </a:r>
            <a:r>
              <a:rPr lang="en-US" sz="1100" dirty="0" err="1">
                <a:latin typeface="Arial"/>
                <a:cs typeface="Arial"/>
              </a:rPr>
              <a:t>clinicals</a:t>
            </a:r>
            <a:r>
              <a:rPr lang="en-US" sz="1100" dirty="0">
                <a:latin typeface="Arial"/>
                <a:cs typeface="Arial"/>
              </a:rPr>
              <a:t> </a:t>
            </a:r>
            <a:r>
              <a:rPr lang="en-US" sz="1100" dirty="0" smtClean="0">
                <a:latin typeface="Arial"/>
                <a:cs typeface="Arial"/>
              </a:rPr>
              <a:t>	at </a:t>
            </a:r>
            <a:r>
              <a:rPr lang="en-US" sz="1100" dirty="0">
                <a:latin typeface="Arial"/>
                <a:cs typeface="Arial"/>
              </a:rPr>
              <a:t>two schools. </a:t>
            </a:r>
            <a:r>
              <a:rPr lang="en-US" sz="1100" i="1" dirty="0">
                <a:latin typeface="Arial"/>
                <a:cs typeface="Arial"/>
              </a:rPr>
              <a:t>Computers, Informatics, Nursing. 25 </a:t>
            </a:r>
            <a:r>
              <a:rPr lang="en-US" sz="1100" dirty="0">
                <a:latin typeface="Arial"/>
                <a:cs typeface="Arial"/>
              </a:rPr>
              <a:t>(4), 228-235.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Sheehan, M., Caruso, J. (2011). Students and information technology in higher education: 2011- Survey questionnaire. Retrieved </a:t>
            </a:r>
            <a:r>
              <a:rPr lang="en-US" sz="1100" dirty="0" smtClean="0">
                <a:latin typeface="Arial"/>
                <a:cs typeface="Arial"/>
              </a:rPr>
              <a:t>	from </a:t>
            </a:r>
            <a:r>
              <a:rPr lang="en-US" sz="1100" u="sng" dirty="0">
                <a:latin typeface="Arial"/>
                <a:cs typeface="Arial"/>
                <a:hlinkClick r:id="rId2"/>
              </a:rPr>
              <a:t>http://ebookbrowse.com/ecar-2010-survey-instrument-pdf-d214862007</a:t>
            </a:r>
            <a:endParaRPr lang="en-US" sz="11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100" dirty="0" err="1">
                <a:latin typeface="Arial"/>
                <a:cs typeface="Arial"/>
              </a:rPr>
              <a:t>Siracuse</a:t>
            </a:r>
            <a:r>
              <a:rPr lang="en-US" sz="1100" dirty="0">
                <a:latin typeface="Arial"/>
                <a:cs typeface="Arial"/>
              </a:rPr>
              <a:t>, M.V., &amp; Sowell, J.G. (2008). Doctor of pharmacy students’ use of personal digital assistants. </a:t>
            </a:r>
            <a:r>
              <a:rPr lang="en-US" sz="1100" i="1" dirty="0">
                <a:latin typeface="Arial"/>
                <a:cs typeface="Arial"/>
              </a:rPr>
              <a:t>American Journal of </a:t>
            </a:r>
            <a:r>
              <a:rPr lang="en-US" sz="1100" i="1" dirty="0" smtClean="0">
                <a:latin typeface="Arial"/>
                <a:cs typeface="Arial"/>
              </a:rPr>
              <a:t>	Pharmaceutical </a:t>
            </a:r>
            <a:r>
              <a:rPr lang="en-US" sz="1100" i="1" dirty="0">
                <a:latin typeface="Arial"/>
                <a:cs typeface="Arial"/>
              </a:rPr>
              <a:t>Education, </a:t>
            </a:r>
            <a:r>
              <a:rPr lang="en-US" sz="1100" dirty="0">
                <a:latin typeface="Arial"/>
                <a:cs typeface="Arial"/>
              </a:rPr>
              <a:t>72 (1), 1-7.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Smith, S., Caruso, J. (2010). ECAR study of undergraduate students and information technology, 2010. Retrieved from </a:t>
            </a:r>
            <a:r>
              <a:rPr lang="en-US" sz="1100" u="sng" dirty="0">
                <a:latin typeface="Arial"/>
                <a:cs typeface="Arial"/>
                <a:hlinkClick r:id="rId3"/>
              </a:rPr>
              <a:t>http://www.educause.edu/library/resources/ecar-study-undergraduate-students-and-information-technology-2010</a:t>
            </a:r>
            <a:endParaRPr lang="en-US" sz="11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Stone, B.B. (2012). Flip your classroom to increase active learning and student engagement. Retrieved from  </a:t>
            </a:r>
            <a:r>
              <a:rPr lang="en-US" sz="1100" dirty="0" smtClean="0">
                <a:latin typeface="Arial"/>
                <a:cs typeface="Arial"/>
              </a:rPr>
              <a:t>		</a:t>
            </a:r>
            <a:r>
              <a:rPr lang="en-US" sz="1100" u="sng" dirty="0" smtClean="0">
                <a:latin typeface="Arial"/>
                <a:cs typeface="Arial"/>
                <a:hlinkClick r:id="rId4"/>
              </a:rPr>
              <a:t>http</a:t>
            </a:r>
            <a:r>
              <a:rPr lang="en-US" sz="1100" u="sng" dirty="0">
                <a:latin typeface="Arial"/>
                <a:cs typeface="Arial"/>
                <a:hlinkClick r:id="rId4"/>
              </a:rPr>
              <a:t>://www.uwex.edu/disted/conference/Resource_library/proceedings/56511_2012.pdf</a:t>
            </a:r>
            <a:endParaRPr lang="en-US" sz="11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Stroud, S., Smith, C., &amp; </a:t>
            </a:r>
            <a:r>
              <a:rPr lang="en-US" sz="1100" dirty="0" err="1">
                <a:latin typeface="Arial"/>
                <a:cs typeface="Arial"/>
              </a:rPr>
              <a:t>Erkel</a:t>
            </a:r>
            <a:r>
              <a:rPr lang="en-US" sz="1100" dirty="0">
                <a:latin typeface="Arial"/>
                <a:cs typeface="Arial"/>
              </a:rPr>
              <a:t>, EA. (2009). Personal digital assistant use by nurse practitioners: A descriptive study. </a:t>
            </a:r>
            <a:r>
              <a:rPr lang="en-US" sz="1100" dirty="0" smtClean="0">
                <a:latin typeface="Arial"/>
                <a:cs typeface="Arial"/>
              </a:rPr>
              <a:t>	</a:t>
            </a:r>
            <a:r>
              <a:rPr lang="en-US" sz="1100" i="1" dirty="0" smtClean="0">
                <a:latin typeface="Arial"/>
                <a:cs typeface="Arial"/>
              </a:rPr>
              <a:t>Journal </a:t>
            </a:r>
            <a:r>
              <a:rPr lang="en-US" sz="1100" i="1" dirty="0">
                <a:latin typeface="Arial"/>
                <a:cs typeface="Arial"/>
              </a:rPr>
              <a:t>of the </a:t>
            </a:r>
            <a:r>
              <a:rPr lang="en-US" sz="1100" i="1" dirty="0" smtClean="0">
                <a:latin typeface="Arial"/>
                <a:cs typeface="Arial"/>
              </a:rPr>
              <a:t>American </a:t>
            </a:r>
            <a:r>
              <a:rPr lang="en-US" sz="1100" i="1" dirty="0">
                <a:latin typeface="Arial"/>
                <a:cs typeface="Arial"/>
              </a:rPr>
              <a:t>Academy of Nurse Practitioners, </a:t>
            </a:r>
            <a:r>
              <a:rPr lang="en-US" sz="1100" dirty="0">
                <a:latin typeface="Arial"/>
                <a:cs typeface="Arial"/>
              </a:rPr>
              <a:t>21(1), 31-38.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 </a:t>
            </a:r>
            <a:r>
              <a:rPr lang="en-US" sz="1100" dirty="0" smtClean="0">
                <a:latin typeface="Arial"/>
                <a:cs typeface="Arial"/>
              </a:rPr>
              <a:t>Swan</a:t>
            </a:r>
            <a:r>
              <a:rPr lang="en-US" sz="1100" dirty="0">
                <a:latin typeface="Arial"/>
                <a:cs typeface="Arial"/>
              </a:rPr>
              <a:t>, B. A., Smith, K., </a:t>
            </a:r>
            <a:r>
              <a:rPr lang="en-US" sz="1100" dirty="0" err="1">
                <a:latin typeface="Arial"/>
                <a:cs typeface="Arial"/>
              </a:rPr>
              <a:t>Frisby</a:t>
            </a:r>
            <a:r>
              <a:rPr lang="en-US" sz="1100" dirty="0">
                <a:latin typeface="Arial"/>
                <a:cs typeface="Arial"/>
              </a:rPr>
              <a:t>, A., Shaffer, K., &amp; Hanson-</a:t>
            </a:r>
            <a:r>
              <a:rPr lang="en-US" sz="1100" dirty="0" err="1">
                <a:latin typeface="Arial"/>
                <a:cs typeface="Arial"/>
              </a:rPr>
              <a:t>Zalot</a:t>
            </a:r>
            <a:r>
              <a:rPr lang="en-US" sz="1100" dirty="0">
                <a:latin typeface="Arial"/>
                <a:cs typeface="Arial"/>
              </a:rPr>
              <a:t>, M. (2012). A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	teaching-learning initiative with tablet computing. </a:t>
            </a:r>
            <a:r>
              <a:rPr lang="en-US" sz="1100" i="1" dirty="0">
                <a:latin typeface="Arial"/>
                <a:cs typeface="Arial"/>
              </a:rPr>
              <a:t>Computers, Informatics,</a:t>
            </a:r>
            <a:endParaRPr lang="en-US" sz="11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1100" i="1" dirty="0">
                <a:latin typeface="Arial"/>
                <a:cs typeface="Arial"/>
              </a:rPr>
              <a:t>	Nursing,</a:t>
            </a:r>
            <a:r>
              <a:rPr lang="en-US" sz="1100" dirty="0">
                <a:latin typeface="Arial"/>
                <a:cs typeface="Arial"/>
              </a:rPr>
              <a:t> 30(9), 449-453.</a:t>
            </a:r>
          </a:p>
          <a:p>
            <a:pPr marL="0" indent="0">
              <a:buNone/>
            </a:pP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1323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References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White, A., Allen, P., Goodwin, L., </a:t>
            </a:r>
            <a:r>
              <a:rPr lang="en-US" sz="1100" dirty="0" err="1">
                <a:latin typeface="Arial"/>
                <a:cs typeface="Arial"/>
              </a:rPr>
              <a:t>Breckinbridge</a:t>
            </a:r>
            <a:r>
              <a:rPr lang="en-US" sz="1100" dirty="0">
                <a:latin typeface="Arial"/>
                <a:cs typeface="Arial"/>
              </a:rPr>
              <a:t>, D., Dowell, J., &amp; </a:t>
            </a:r>
            <a:r>
              <a:rPr lang="en-US" sz="1100" dirty="0" err="1">
                <a:latin typeface="Arial"/>
                <a:cs typeface="Arial"/>
              </a:rPr>
              <a:t>Garvy</a:t>
            </a:r>
            <a:r>
              <a:rPr lang="en-US" sz="1100" dirty="0">
                <a:latin typeface="Arial"/>
                <a:cs typeface="Arial"/>
              </a:rPr>
              <a:t>, B. (2005). Infusing PDA technology into nursing </a:t>
            </a:r>
            <a:r>
              <a:rPr lang="en-US" sz="1100" dirty="0" smtClean="0">
                <a:latin typeface="Arial"/>
                <a:cs typeface="Arial"/>
              </a:rPr>
              <a:t>	education</a:t>
            </a:r>
            <a:r>
              <a:rPr lang="en-US" sz="1100" dirty="0">
                <a:latin typeface="Arial"/>
                <a:cs typeface="Arial"/>
              </a:rPr>
              <a:t>. </a:t>
            </a:r>
            <a:r>
              <a:rPr lang="en-US" sz="1100" i="1" dirty="0">
                <a:latin typeface="Arial"/>
                <a:cs typeface="Arial"/>
              </a:rPr>
              <a:t>Nurse </a:t>
            </a:r>
            <a:r>
              <a:rPr lang="en-US" sz="1100" i="1" dirty="0" smtClean="0">
                <a:latin typeface="Arial"/>
                <a:cs typeface="Arial"/>
              </a:rPr>
              <a:t>Educator</a:t>
            </a:r>
            <a:r>
              <a:rPr lang="en-US" sz="1100" i="1" dirty="0">
                <a:latin typeface="Arial"/>
                <a:cs typeface="Arial"/>
              </a:rPr>
              <a:t>, 30 </a:t>
            </a:r>
            <a:r>
              <a:rPr lang="en-US" sz="1100" dirty="0">
                <a:latin typeface="Arial"/>
                <a:cs typeface="Arial"/>
              </a:rPr>
              <a:t>(4), 150-154.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Whitman-Price R.A., Kennedy, L.D., Godwin, C. (2012). Use of personal phones by senior nursing students to access health care </a:t>
            </a:r>
            <a:r>
              <a:rPr lang="en-US" sz="1100" dirty="0" smtClean="0">
                <a:latin typeface="Arial"/>
                <a:cs typeface="Arial"/>
              </a:rPr>
              <a:t>	information during </a:t>
            </a:r>
            <a:r>
              <a:rPr lang="en-US" sz="1100" dirty="0">
                <a:latin typeface="Arial"/>
                <a:cs typeface="Arial"/>
              </a:rPr>
              <a:t>clinical education: Staff Nurses and students’ perceptions. </a:t>
            </a:r>
            <a:r>
              <a:rPr lang="en-US" sz="1100" i="1" dirty="0">
                <a:latin typeface="Arial"/>
                <a:cs typeface="Arial"/>
              </a:rPr>
              <a:t>Journal of Nursing Education. </a:t>
            </a:r>
            <a:r>
              <a:rPr lang="en-US" sz="1100" dirty="0">
                <a:latin typeface="Arial"/>
                <a:cs typeface="Arial"/>
              </a:rPr>
              <a:t>51(1), </a:t>
            </a:r>
            <a:r>
              <a:rPr lang="en-US" sz="1100" dirty="0" smtClean="0">
                <a:latin typeface="Arial"/>
                <a:cs typeface="Arial"/>
              </a:rPr>
              <a:t>	624</a:t>
            </a:r>
            <a:r>
              <a:rPr lang="en-US" sz="1100" dirty="0">
                <a:latin typeface="Arial"/>
                <a:cs typeface="Arial"/>
              </a:rPr>
              <a:t>-626.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Wu, C.C., &amp; Lai, C.Y., (2009). Wireless handhelds to support clinical nursing practicum. </a:t>
            </a:r>
            <a:r>
              <a:rPr lang="en-US" sz="1100" i="1" dirty="0">
                <a:latin typeface="Arial"/>
                <a:cs typeface="Arial"/>
              </a:rPr>
              <a:t>Educational Technology &amp; Society. 12 </a:t>
            </a:r>
            <a:r>
              <a:rPr lang="en-US" sz="1100" dirty="0">
                <a:latin typeface="Arial"/>
                <a:cs typeface="Arial"/>
              </a:rPr>
              <a:t>(2), </a:t>
            </a:r>
            <a:r>
              <a:rPr lang="en-US" sz="1100" dirty="0" smtClean="0">
                <a:latin typeface="Arial"/>
                <a:cs typeface="Arial"/>
              </a:rPr>
              <a:t>	190</a:t>
            </a:r>
            <a:r>
              <a:rPr lang="en-US" sz="1100" dirty="0">
                <a:latin typeface="Arial"/>
                <a:cs typeface="Arial"/>
              </a:rPr>
              <a:t>-204.</a:t>
            </a:r>
          </a:p>
          <a:p>
            <a:pPr marL="0" indent="0">
              <a:buNone/>
            </a:pPr>
            <a:r>
              <a:rPr lang="en-US" sz="1100" dirty="0">
                <a:latin typeface="Arial"/>
                <a:cs typeface="Arial"/>
              </a:rPr>
              <a:t>Wyatt, T.H., </a:t>
            </a:r>
            <a:r>
              <a:rPr lang="en-US" sz="1100" dirty="0" err="1">
                <a:latin typeface="Arial"/>
                <a:cs typeface="Arial"/>
              </a:rPr>
              <a:t>Krauskopf</a:t>
            </a:r>
            <a:r>
              <a:rPr lang="en-US" sz="1100" dirty="0">
                <a:latin typeface="Arial"/>
                <a:cs typeface="Arial"/>
              </a:rPr>
              <a:t>, P.B., Gaylord, N.M., Ward, A., </a:t>
            </a:r>
            <a:r>
              <a:rPr lang="en-US" sz="1100" dirty="0" err="1">
                <a:latin typeface="Arial"/>
                <a:cs typeface="Arial"/>
              </a:rPr>
              <a:t>Huffstutler</a:t>
            </a:r>
            <a:r>
              <a:rPr lang="en-US" sz="1100" dirty="0">
                <a:latin typeface="Arial"/>
                <a:cs typeface="Arial"/>
              </a:rPr>
              <a:t>-Hawkins, S., &amp; Goodwin, L. (2010). </a:t>
            </a:r>
            <a:r>
              <a:rPr lang="en-US" sz="1100" dirty="0" err="1">
                <a:latin typeface="Arial"/>
                <a:cs typeface="Arial"/>
              </a:rPr>
              <a:t>Copoperative</a:t>
            </a:r>
            <a:r>
              <a:rPr lang="en-US" sz="1100" dirty="0">
                <a:latin typeface="Arial"/>
                <a:cs typeface="Arial"/>
              </a:rPr>
              <a:t> m-learning with </a:t>
            </a:r>
            <a:r>
              <a:rPr lang="en-US" sz="1100" dirty="0" smtClean="0">
                <a:latin typeface="Arial"/>
                <a:cs typeface="Arial"/>
              </a:rPr>
              <a:t>	nurse practitioner </a:t>
            </a:r>
            <a:r>
              <a:rPr lang="en-US" sz="1100" dirty="0">
                <a:latin typeface="Arial"/>
                <a:cs typeface="Arial"/>
              </a:rPr>
              <a:t>students. </a:t>
            </a:r>
            <a:r>
              <a:rPr lang="en-US" sz="1100" i="1" dirty="0">
                <a:latin typeface="Arial"/>
                <a:cs typeface="Arial"/>
              </a:rPr>
              <a:t> Nursing Educational Perspectives, 31</a:t>
            </a:r>
            <a:r>
              <a:rPr lang="en-US" sz="1100" dirty="0">
                <a:latin typeface="Arial"/>
                <a:cs typeface="Arial"/>
              </a:rPr>
              <a:t>(2), 109-113. </a:t>
            </a:r>
          </a:p>
          <a:p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6706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Introduction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4800"/>
            <a:ext cx="8229600" cy="498686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400" dirty="0" smtClean="0">
                <a:latin typeface="Arial"/>
                <a:cs typeface="Arial"/>
              </a:rPr>
              <a:t>Mobile Technology such as smartphones</a:t>
            </a:r>
            <a:r>
              <a:rPr lang="en-US" sz="2400" dirty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and tablets are </a:t>
            </a:r>
            <a:r>
              <a:rPr lang="en-US" sz="2400" dirty="0">
                <a:latin typeface="Arial"/>
                <a:cs typeface="Arial"/>
              </a:rPr>
              <a:t>increasingly used in health care environments.</a:t>
            </a:r>
          </a:p>
          <a:p>
            <a:pPr>
              <a:lnSpc>
                <a:spcPct val="120000"/>
              </a:lnSpc>
            </a:pPr>
            <a:endParaRPr lang="en-US" sz="2400" dirty="0" smtClean="0">
              <a:latin typeface="Arial"/>
              <a:cs typeface="Arial"/>
            </a:endParaRPr>
          </a:p>
          <a:p>
            <a:pPr>
              <a:lnSpc>
                <a:spcPct val="120000"/>
              </a:lnSpc>
            </a:pPr>
            <a:r>
              <a:rPr lang="en-US" sz="2400" dirty="0" smtClean="0">
                <a:latin typeface="Arial"/>
                <a:cs typeface="Arial"/>
              </a:rPr>
              <a:t>Also used in the education </a:t>
            </a:r>
            <a:r>
              <a:rPr lang="en-US" sz="2400" dirty="0">
                <a:latin typeface="Arial"/>
                <a:cs typeface="Arial"/>
              </a:rPr>
              <a:t>of nursing students and other health professionals.</a:t>
            </a:r>
          </a:p>
          <a:p>
            <a:pPr>
              <a:lnSpc>
                <a:spcPct val="120000"/>
              </a:lnSpc>
            </a:pPr>
            <a:endParaRPr lang="en-US" sz="2400" dirty="0" smtClean="0">
              <a:latin typeface="Arial"/>
              <a:cs typeface="Arial"/>
            </a:endParaRPr>
          </a:p>
          <a:p>
            <a:pPr>
              <a:lnSpc>
                <a:spcPct val="120000"/>
              </a:lnSpc>
            </a:pPr>
            <a:r>
              <a:rPr lang="en-US" sz="2400" dirty="0" smtClean="0">
                <a:latin typeface="Arial"/>
                <a:cs typeface="Arial"/>
              </a:rPr>
              <a:t>Little </a:t>
            </a:r>
            <a:r>
              <a:rPr lang="en-US" sz="2400" dirty="0">
                <a:latin typeface="Arial"/>
                <a:cs typeface="Arial"/>
              </a:rPr>
              <a:t>work done to study use in dental hygiene practice and </a:t>
            </a:r>
            <a:r>
              <a:rPr lang="en-US" sz="2400" dirty="0" smtClean="0">
                <a:latin typeface="Arial"/>
                <a:cs typeface="Arial"/>
              </a:rPr>
              <a:t>education. </a:t>
            </a:r>
            <a:endParaRPr lang="en-US" sz="2400" dirty="0">
              <a:latin typeface="Arial"/>
              <a:cs typeface="Arial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2400" dirty="0" smtClean="0">
              <a:latin typeface="Arial"/>
              <a:cs typeface="Arial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26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lang="en-US" sz="2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037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Background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>
                <a:latin typeface="Arial"/>
                <a:cs typeface="Arial"/>
              </a:rPr>
              <a:t>Independent practice </a:t>
            </a:r>
          </a:p>
          <a:p>
            <a:pPr>
              <a:lnSpc>
                <a:spcPct val="100000"/>
              </a:lnSpc>
            </a:pPr>
            <a:endParaRPr lang="en-US"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latin typeface="Arial"/>
                <a:cs typeface="Arial"/>
              </a:rPr>
              <a:t>Interdisciplinary health care 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000" dirty="0" smtClean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lang="en-US" sz="2000" dirty="0">
                <a:latin typeface="Arial"/>
                <a:cs typeface="Arial"/>
              </a:rPr>
              <a:t>A</a:t>
            </a:r>
            <a:r>
              <a:rPr lang="en-US" sz="2000" dirty="0" smtClean="0">
                <a:latin typeface="Arial"/>
                <a:cs typeface="Arial"/>
              </a:rPr>
              <a:t>ccess to information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0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lang="en-US" sz="2000" dirty="0">
                <a:latin typeface="Arial"/>
                <a:cs typeface="Arial"/>
              </a:rPr>
              <a:t>M</a:t>
            </a:r>
            <a:r>
              <a:rPr lang="en-US" sz="2000" dirty="0" smtClean="0">
                <a:latin typeface="Arial"/>
                <a:cs typeface="Arial"/>
              </a:rPr>
              <a:t>obile </a:t>
            </a:r>
            <a:r>
              <a:rPr lang="en-US" sz="2000" dirty="0">
                <a:latin typeface="Arial"/>
                <a:cs typeface="Arial"/>
              </a:rPr>
              <a:t>technology </a:t>
            </a:r>
            <a:r>
              <a:rPr lang="en-US" sz="2000" dirty="0" smtClean="0">
                <a:latin typeface="Arial"/>
                <a:cs typeface="Arial"/>
              </a:rPr>
              <a:t>can help provide up</a:t>
            </a:r>
            <a:r>
              <a:rPr lang="en-US" sz="2000" dirty="0">
                <a:latin typeface="Arial"/>
                <a:cs typeface="Arial"/>
              </a:rPr>
              <a:t>-to-date oral health care to patients</a:t>
            </a:r>
            <a:r>
              <a:rPr lang="en-US" sz="2200" dirty="0">
                <a:latin typeface="Arial"/>
                <a:cs typeface="Arial"/>
              </a:rPr>
              <a:t>.</a:t>
            </a:r>
          </a:p>
          <a:p>
            <a:pPr>
              <a:lnSpc>
                <a:spcPct val="100000"/>
              </a:lnSpc>
            </a:pPr>
            <a:endParaRPr lang="en-US" sz="2400" dirty="0">
              <a:latin typeface="Arial"/>
              <a:cs typeface="Arial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99297184"/>
              </p:ext>
            </p:extLst>
          </p:nvPr>
        </p:nvGraphicFramePr>
        <p:xfrm>
          <a:off x="4368799" y="1202268"/>
          <a:ext cx="4639733" cy="4923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13119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Arial"/>
                <a:cs typeface="Arial"/>
              </a:rPr>
              <a:t>Research Purpose and Questions</a:t>
            </a:r>
            <a:endParaRPr lang="en-US" sz="3200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1067"/>
            <a:ext cx="8229600" cy="436509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dirty="0">
                <a:latin typeface="Arial"/>
                <a:cs typeface="Arial"/>
              </a:rPr>
              <a:t>The purpose of this study is to answer the questions: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en-US" sz="2400" dirty="0">
              <a:latin typeface="Arial"/>
              <a:cs typeface="Arial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400" dirty="0">
                <a:latin typeface="Arial"/>
                <a:cs typeface="Arial"/>
              </a:rPr>
              <a:t>What is the current use of </a:t>
            </a:r>
            <a:r>
              <a:rPr lang="en-US" sz="2400" dirty="0" smtClean="0">
                <a:latin typeface="Arial"/>
                <a:cs typeface="Arial"/>
              </a:rPr>
              <a:t>mobile technology </a:t>
            </a:r>
            <a:r>
              <a:rPr lang="en-US" sz="2400" dirty="0">
                <a:latin typeface="Arial"/>
                <a:cs typeface="Arial"/>
              </a:rPr>
              <a:t>in dental hygiene education in Ontario?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endParaRPr lang="en-US" sz="2400" dirty="0">
              <a:latin typeface="Arial"/>
              <a:cs typeface="Arial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400" dirty="0">
                <a:latin typeface="Arial"/>
                <a:cs typeface="Arial"/>
              </a:rPr>
              <a:t>What are these faculty and students’ perceptions about using </a:t>
            </a:r>
            <a:r>
              <a:rPr lang="en-US" sz="2400" dirty="0" smtClean="0">
                <a:latin typeface="Arial"/>
                <a:cs typeface="Arial"/>
              </a:rPr>
              <a:t>mobile technology </a:t>
            </a:r>
            <a:r>
              <a:rPr lang="en-US" sz="2400" dirty="0">
                <a:latin typeface="Arial"/>
                <a:cs typeface="Arial"/>
              </a:rPr>
              <a:t>in dental hygiene education?</a:t>
            </a:r>
          </a:p>
          <a:p>
            <a:pPr marL="0" indent="0">
              <a:buNone/>
            </a:pP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1324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Fundamental Principles and Conceptual Framework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endParaRPr lang="en-US" sz="2400" dirty="0" smtClean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lang="en-US"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lang="en-US" sz="2400" dirty="0" smtClean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lang="en-US" sz="2400" dirty="0">
              <a:latin typeface="Arial"/>
              <a:cs typeface="Arial"/>
            </a:endParaRPr>
          </a:p>
        </p:txBody>
      </p:sp>
      <p:graphicFrame>
        <p:nvGraphicFramePr>
          <p:cNvPr id="5" name="Content Placeholder 10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49884256"/>
              </p:ext>
            </p:extLst>
          </p:nvPr>
        </p:nvGraphicFramePr>
        <p:xfrm>
          <a:off x="2794000" y="1780822"/>
          <a:ext cx="3839245" cy="4751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0" name="Document" r:id="rId4" imgW="7213600" imgH="8928100" progId="Word.Document.12">
                  <p:embed/>
                </p:oleObj>
              </mc:Choice>
              <mc:Fallback>
                <p:oleObj name="Document" r:id="rId4" imgW="7213600" imgH="8928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94000" y="1780822"/>
                        <a:ext cx="3839245" cy="47517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4103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12800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latin typeface="Arial"/>
                <a:cs typeface="Arial"/>
              </a:rPr>
              <a:t>Review </a:t>
            </a:r>
            <a:r>
              <a:rPr lang="en-US" sz="3600" b="1" dirty="0">
                <a:latin typeface="Arial"/>
                <a:cs typeface="Arial"/>
              </a:rPr>
              <a:t>of</a:t>
            </a:r>
            <a:r>
              <a:rPr lang="en-US" sz="3200" b="1" dirty="0">
                <a:latin typeface="Arial"/>
                <a:cs typeface="Arial"/>
              </a:rPr>
              <a:t> Literature</a:t>
            </a:r>
            <a:br>
              <a:rPr lang="en-US" sz="3200" b="1" dirty="0">
                <a:latin typeface="Arial"/>
                <a:cs typeface="Arial"/>
              </a:rPr>
            </a:b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9817"/>
            <a:ext cx="8229600" cy="569818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endParaRPr lang="en-US" sz="2400" dirty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 smtClean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 smtClean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 smtClean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latin typeface="Arial"/>
              <a:cs typeface="Arial"/>
            </a:endParaRPr>
          </a:p>
          <a:p>
            <a:endParaRPr lang="en-US" sz="2400" dirty="0">
              <a:latin typeface="Arial"/>
              <a:cs typeface="Aria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179205"/>
              </p:ext>
            </p:extLst>
          </p:nvPr>
        </p:nvGraphicFramePr>
        <p:xfrm>
          <a:off x="457200" y="1930400"/>
          <a:ext cx="8229600" cy="438912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613369"/>
                <a:gridCol w="2613369"/>
                <a:gridCol w="3002862"/>
              </a:tblGrid>
              <a:tr h="44894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Benefits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Barriers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Strategies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517026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Improved clinical</a:t>
                      </a:r>
                      <a:r>
                        <a:rPr lang="en-US" sz="1800" baseline="0" dirty="0" smtClean="0">
                          <a:latin typeface="Arial"/>
                          <a:cs typeface="Arial"/>
                        </a:rPr>
                        <a:t> learning</a:t>
                      </a:r>
                      <a:r>
                        <a:rPr lang="en-US" sz="1800" dirty="0" smtClean="0">
                          <a:latin typeface="Arial"/>
                          <a:cs typeface="Arial"/>
                        </a:rPr>
                        <a:t>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800" dirty="0" smtClean="0">
                        <a:latin typeface="Arial"/>
                        <a:cs typeface="Arial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Improved</a:t>
                      </a:r>
                      <a:r>
                        <a:rPr lang="en-US" sz="1800" baseline="0" dirty="0" smtClean="0">
                          <a:latin typeface="Arial"/>
                          <a:cs typeface="Arial"/>
                        </a:rPr>
                        <a:t> standard of care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800" dirty="0" smtClean="0">
                        <a:latin typeface="Arial"/>
                        <a:cs typeface="Arial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Enhanced learning experience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800" dirty="0" smtClean="0">
                        <a:latin typeface="Arial"/>
                        <a:cs typeface="Arial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Improved self-efficacy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800" dirty="0" smtClean="0">
                        <a:latin typeface="Arial"/>
                        <a:cs typeface="Arial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Role modeling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Cost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800" dirty="0" smtClean="0">
                        <a:latin typeface="Arial"/>
                        <a:cs typeface="Arial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Technological difficulties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800" dirty="0" smtClean="0">
                        <a:latin typeface="Arial"/>
                        <a:cs typeface="Arial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Lack of student experience with technology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800" dirty="0" smtClean="0">
                        <a:latin typeface="Arial"/>
                        <a:cs typeface="Arial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Lack of time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800" dirty="0" smtClean="0">
                        <a:latin typeface="Arial"/>
                        <a:cs typeface="Arial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Lack of support from faculty </a:t>
                      </a:r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Early introduction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800" dirty="0" smtClean="0">
                        <a:latin typeface="Arial"/>
                        <a:cs typeface="Arial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Administrative support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800" dirty="0" smtClean="0">
                        <a:latin typeface="Arial"/>
                        <a:cs typeface="Arial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Core informatics team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Faculty champions</a:t>
                      </a:r>
                      <a:r>
                        <a:rPr lang="en-US" sz="1400" dirty="0" smtClean="0">
                          <a:latin typeface="Arial"/>
                          <a:cs typeface="Arial"/>
                        </a:rPr>
                        <a:t>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endParaRPr lang="en-US" sz="1800" dirty="0" smtClean="0">
                        <a:latin typeface="Arial"/>
                        <a:cs typeface="Arial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Training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27600" y="639247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93497"/>
            <a:ext cx="6286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Mobile Technology </a:t>
            </a:r>
            <a:r>
              <a:rPr lang="en-US" sz="2400" dirty="0">
                <a:latin typeface="Arial"/>
                <a:cs typeface="Arial"/>
              </a:rPr>
              <a:t>Use in Nursing Education</a:t>
            </a:r>
          </a:p>
        </p:txBody>
      </p:sp>
    </p:spTree>
    <p:extLst>
      <p:ext uri="{BB962C8B-B14F-4D97-AF65-F5344CB8AC3E}">
        <p14:creationId xmlns:p14="http://schemas.microsoft.com/office/powerpoint/2010/main" val="382545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6346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Review of Literature</a:t>
            </a:r>
            <a:endParaRPr lang="en-US" sz="3200" b="1" dirty="0">
              <a:latin typeface="Arial"/>
              <a:cs typeface="Arial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059361"/>
              </p:ext>
            </p:extLst>
          </p:nvPr>
        </p:nvGraphicFramePr>
        <p:xfrm>
          <a:off x="468024" y="2018403"/>
          <a:ext cx="8229600" cy="3398267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4114800"/>
                <a:gridCol w="4114800"/>
              </a:tblGrid>
              <a:tr h="563627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Benefits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"/>
                          <a:cs typeface="Arial"/>
                        </a:rPr>
                        <a:t>Barriers</a:t>
                      </a:r>
                      <a:endParaRPr lang="en-US" sz="24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1779245">
                <a:tc>
                  <a:txBody>
                    <a:bodyPr/>
                    <a:lstStyle/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Keep lecture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notes 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Keep a diary of their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commitments including 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their 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timetable 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Online access to support materials, particularly video materials 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sz="180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Favoured drug and medical 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Lack of faculty support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800" dirty="0" smtClean="0">
                        <a:latin typeface="Arial"/>
                        <a:cs typeface="Arial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Technical issues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dirty="0" smtClean="0"/>
                        <a:t>       - </a:t>
                      </a:r>
                      <a:r>
                        <a:rPr lang="en-US" sz="1800" dirty="0" smtClean="0">
                          <a:latin typeface="Arial"/>
                          <a:cs typeface="Arial"/>
                        </a:rPr>
                        <a:t>battery life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     - memory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44310" y="1431892"/>
            <a:ext cx="606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Mobile Technology use in Dental Education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6247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95867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Method</a:t>
            </a:r>
            <a:endParaRPr lang="en-US" sz="3200" b="1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067"/>
            <a:ext cx="8229600" cy="538479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b="1" dirty="0">
                <a:latin typeface="Arial"/>
                <a:cs typeface="Arial"/>
              </a:rPr>
              <a:t>Mixed methods design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 smtClean="0">
                <a:latin typeface="Arial"/>
                <a:cs typeface="Arial"/>
              </a:rPr>
              <a:t>	- Quantitative Survey using </a:t>
            </a:r>
            <a:r>
              <a:rPr lang="en-US" sz="2400" i="1" dirty="0" err="1">
                <a:latin typeface="Arial"/>
                <a:cs typeface="Arial"/>
              </a:rPr>
              <a:t>LimeSurvey</a:t>
            </a:r>
            <a:endParaRPr lang="en-US" sz="2400" i="1" dirty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 smtClean="0">
                <a:latin typeface="Arial"/>
                <a:cs typeface="Arial"/>
              </a:rPr>
              <a:t> 	    analyzed </a:t>
            </a:r>
            <a:r>
              <a:rPr lang="en-US" sz="2400" dirty="0">
                <a:latin typeface="Arial"/>
                <a:cs typeface="Arial"/>
              </a:rPr>
              <a:t>with Descriptive </a:t>
            </a:r>
            <a:r>
              <a:rPr lang="en-US" sz="2400" dirty="0" smtClean="0">
                <a:latin typeface="Arial"/>
                <a:cs typeface="Arial"/>
              </a:rPr>
              <a:t>statistics</a:t>
            </a:r>
            <a:endParaRPr lang="en-US" sz="2400" dirty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>
                <a:latin typeface="Arial"/>
                <a:cs typeface="Arial"/>
              </a:rPr>
              <a:t>	</a:t>
            </a:r>
            <a:r>
              <a:rPr lang="en-US" sz="2400" dirty="0" smtClean="0">
                <a:latin typeface="Arial"/>
                <a:cs typeface="Arial"/>
              </a:rPr>
              <a:t>- Qualitative </a:t>
            </a:r>
            <a:r>
              <a:rPr lang="en-US" sz="2400" dirty="0">
                <a:latin typeface="Arial"/>
                <a:cs typeface="Arial"/>
              </a:rPr>
              <a:t>Description </a:t>
            </a:r>
            <a:r>
              <a:rPr lang="en-US" sz="2400" dirty="0" smtClean="0">
                <a:latin typeface="Arial"/>
                <a:cs typeface="Arial"/>
              </a:rPr>
              <a:t>of telephone interviews</a:t>
            </a:r>
            <a:endParaRPr lang="en-US" sz="24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2400" b="1" dirty="0">
                <a:latin typeface="Arial"/>
                <a:cs typeface="Arial"/>
              </a:rPr>
              <a:t>Sampling and </a:t>
            </a:r>
            <a:r>
              <a:rPr lang="en-US" sz="2400" b="1" dirty="0" smtClean="0">
                <a:latin typeface="Arial"/>
                <a:cs typeface="Arial"/>
              </a:rPr>
              <a:t>Recruitment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b="1" dirty="0" smtClean="0">
                <a:latin typeface="Arial"/>
                <a:cs typeface="Arial"/>
              </a:rPr>
              <a:t>	</a:t>
            </a:r>
            <a:r>
              <a:rPr lang="en-US" sz="2400" dirty="0" smtClean="0">
                <a:latin typeface="Arial"/>
                <a:cs typeface="Arial"/>
              </a:rPr>
              <a:t>- Invited faculty and students from 16 accredited 	  dental hygiene schools in Ontario.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b="1" dirty="0" smtClean="0">
                <a:latin typeface="Arial"/>
                <a:cs typeface="Arial"/>
              </a:rPr>
              <a:t>Data Collection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b="1" dirty="0">
                <a:latin typeface="Arial"/>
                <a:cs typeface="Arial"/>
              </a:rPr>
              <a:t>	</a:t>
            </a:r>
            <a:r>
              <a:rPr lang="en-US" sz="2400" dirty="0" smtClean="0">
                <a:latin typeface="Arial"/>
                <a:cs typeface="Arial"/>
              </a:rPr>
              <a:t>- </a:t>
            </a:r>
            <a:r>
              <a:rPr lang="en-US" sz="2400" dirty="0">
                <a:latin typeface="Arial"/>
                <a:cs typeface="Arial"/>
              </a:rPr>
              <a:t>Online survey questionnaire e-mailed to </a:t>
            </a:r>
            <a:r>
              <a:rPr lang="en-US" sz="2400" dirty="0" smtClean="0">
                <a:latin typeface="Arial"/>
                <a:cs typeface="Arial"/>
              </a:rPr>
              <a:t>participants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400" dirty="0">
              <a:latin typeface="Arial"/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>
                <a:latin typeface="Arial"/>
                <a:cs typeface="Arial"/>
              </a:rPr>
              <a:t>	</a:t>
            </a:r>
            <a:r>
              <a:rPr lang="en-US" sz="2400" dirty="0" smtClean="0">
                <a:latin typeface="Arial"/>
                <a:cs typeface="Arial"/>
              </a:rPr>
              <a:t>- </a:t>
            </a:r>
            <a:r>
              <a:rPr lang="en-US" sz="2400" dirty="0">
                <a:latin typeface="Arial"/>
                <a:cs typeface="Arial"/>
              </a:rPr>
              <a:t>Telephone </a:t>
            </a:r>
            <a:r>
              <a:rPr lang="en-US" sz="2400" dirty="0" smtClean="0">
                <a:latin typeface="Arial"/>
                <a:cs typeface="Arial"/>
              </a:rPr>
              <a:t>interviews</a:t>
            </a:r>
            <a:endParaRPr lang="en-US" sz="2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7268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Formal.thmx</Template>
  <TotalTime>5224</TotalTime>
  <Words>708</Words>
  <Application>Microsoft Macintosh PowerPoint</Application>
  <PresentationFormat>On-screen Show (4:3)</PresentationFormat>
  <Paragraphs>274</Paragraphs>
  <Slides>23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Twilight</vt:lpstr>
      <vt:lpstr>Document</vt:lpstr>
      <vt:lpstr>Mobile Technology in Dental Hygiene Education and Practice </vt:lpstr>
      <vt:lpstr>PowerPoint Presentation</vt:lpstr>
      <vt:lpstr>Introduction</vt:lpstr>
      <vt:lpstr>Background</vt:lpstr>
      <vt:lpstr>Research Purpose and Questions</vt:lpstr>
      <vt:lpstr>Fundamental Principles and Conceptual Framework</vt:lpstr>
      <vt:lpstr>Review of Literature </vt:lpstr>
      <vt:lpstr>Review of Literature</vt:lpstr>
      <vt:lpstr>Method</vt:lpstr>
      <vt:lpstr>Method</vt:lpstr>
      <vt:lpstr>Findings Mobile Technology Use</vt:lpstr>
      <vt:lpstr>Mobile Technology use by Educators and Students</vt:lpstr>
      <vt:lpstr>Summary of Benefits and Barriers  </vt:lpstr>
      <vt:lpstr>Key Findings and Conclusions</vt:lpstr>
      <vt:lpstr>References</vt:lpstr>
      <vt:lpstr>References</vt:lpstr>
      <vt:lpstr>References</vt:lpstr>
      <vt:lpstr>References</vt:lpstr>
      <vt:lpstr>References</vt:lpstr>
      <vt:lpstr>References</vt:lpstr>
      <vt:lpstr>References</vt:lpstr>
      <vt:lpstr>References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Technology in Dental Hygiene Education and Practice </dc:title>
  <dc:creator>Lizelle Tucci</dc:creator>
  <cp:lastModifiedBy>Lizelle Tucci</cp:lastModifiedBy>
  <cp:revision>167</cp:revision>
  <dcterms:created xsi:type="dcterms:W3CDTF">2013-10-19T20:54:18Z</dcterms:created>
  <dcterms:modified xsi:type="dcterms:W3CDTF">2017-04-20T21:19:38Z</dcterms:modified>
</cp:coreProperties>
</file>